
<file path=[Content_Types].xml><?xml version="1.0" encoding="utf-8"?>
<Types xmlns="http://schemas.openxmlformats.org/package/2006/content-types">
  <Default Extension="mp3" ContentType="audio/mpeg"/>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9" r:id="rId17"/>
    <p:sldId id="280" r:id="rId18"/>
    <p:sldId id="271" r:id="rId19"/>
    <p:sldId id="281" r:id="rId20"/>
    <p:sldId id="282" r:id="rId21"/>
    <p:sldId id="272" r:id="rId22"/>
    <p:sldId id="275" r:id="rId23"/>
    <p:sldId id="273" r:id="rId24"/>
    <p:sldId id="283" r:id="rId25"/>
    <p:sldId id="285" r:id="rId26"/>
    <p:sldId id="286" r:id="rId27"/>
    <p:sldId id="274"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35" Type="http://schemas.openxmlformats.org/officeDocument/2006/relationships/customXml" Target="../customXml/item3.xml"/><Relationship Id="rId8" Type="http://schemas.openxmlformats.org/officeDocument/2006/relationships/slide" Target="slides/slide7.xml"/></Relationships>
</file>

<file path=ppt/media/image1.jpg>
</file>

<file path=ppt/media/image2.jpeg>
</file>

<file path=ppt/media/image3.png>
</file>

<file path=ppt/media/image4.png>
</file>

<file path=ppt/media/media1.m4a>
</file>

<file path=ppt/media/media2.mp3>
</file>

<file path=ppt/media/media3.m4a>
</file>

<file path=ppt/media/media4.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B48327-F965-4404-BEB6-52DA8B40E425}" type="datetimeFigureOut">
              <a:rPr lang="en-IN" smtClean="0"/>
              <a:t>05-12-2021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2995C966-E906-4658-B3EC-B0FD4F4E9964}"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3603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B48327-F965-4404-BEB6-52DA8B40E425}" type="datetimeFigureOut">
              <a:rPr lang="en-IN" smtClean="0"/>
              <a:t>05-12-2021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95C966-E906-4658-B3EC-B0FD4F4E9964}"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76073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B48327-F965-4404-BEB6-52DA8B40E425}" type="datetimeFigureOut">
              <a:rPr lang="en-IN" smtClean="0"/>
              <a:t>05-12-2021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95C966-E906-4658-B3EC-B0FD4F4E9964}"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89905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B48327-F965-4404-BEB6-52DA8B40E425}" type="datetimeFigureOut">
              <a:rPr lang="en-IN" smtClean="0"/>
              <a:t>05-12-2021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95C966-E906-4658-B3EC-B0FD4F4E9964}"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38572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B48327-F965-4404-BEB6-52DA8B40E425}" type="datetimeFigureOut">
              <a:rPr lang="en-IN" smtClean="0"/>
              <a:t>05-12-2021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995C966-E906-4658-B3EC-B0FD4F4E9964}"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15303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B48327-F965-4404-BEB6-52DA8B40E425}" type="datetimeFigureOut">
              <a:rPr lang="en-IN" smtClean="0"/>
              <a:t>05-12-2021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995C966-E906-4658-B3EC-B0FD4F4E9964}"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13747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B48327-F965-4404-BEB6-52DA8B40E425}" type="datetimeFigureOut">
              <a:rPr lang="en-IN" smtClean="0"/>
              <a:t>05-12-2021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995C966-E906-4658-B3EC-B0FD4F4E9964}"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2071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B48327-F965-4404-BEB6-52DA8B40E425}" type="datetimeFigureOut">
              <a:rPr lang="en-IN" smtClean="0"/>
              <a:t>05-12-2021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995C966-E906-4658-B3EC-B0FD4F4E9964}"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57224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B48327-F965-4404-BEB6-52DA8B40E425}" type="datetimeFigureOut">
              <a:rPr lang="en-IN" smtClean="0"/>
              <a:t>05-12-2021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995C966-E906-4658-B3EC-B0FD4F4E9964}" type="slidenum">
              <a:rPr lang="en-IN" smtClean="0"/>
              <a:t>‹#›</a:t>
            </a:fld>
            <a:endParaRPr lang="en-IN"/>
          </a:p>
        </p:txBody>
      </p:sp>
    </p:spTree>
    <p:extLst>
      <p:ext uri="{BB962C8B-B14F-4D97-AF65-F5344CB8AC3E}">
        <p14:creationId xmlns:p14="http://schemas.microsoft.com/office/powerpoint/2010/main" val="1658209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B48327-F965-4404-BEB6-52DA8B40E425}" type="datetimeFigureOut">
              <a:rPr lang="en-IN" smtClean="0"/>
              <a:t>05-12-2021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995C966-E906-4658-B3EC-B0FD4F4E9964}"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8623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C7B48327-F965-4404-BEB6-52DA8B40E425}" type="datetimeFigureOut">
              <a:rPr lang="en-IN" smtClean="0"/>
              <a:t>05-12-2021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2995C966-E906-4658-B3EC-B0FD4F4E9964}"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72115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C7B48327-F965-4404-BEB6-52DA8B40E425}" type="datetimeFigureOut">
              <a:rPr lang="en-IN" smtClean="0"/>
              <a:t>05-12-2021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995C966-E906-4658-B3EC-B0FD4F4E9964}"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93247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6D30A-192A-4BF2-B67C-D0D48ADA951C}"/>
              </a:ext>
            </a:extLst>
          </p:cNvPr>
          <p:cNvSpPr>
            <a:spLocks noGrp="1"/>
          </p:cNvSpPr>
          <p:nvPr>
            <p:ph type="ctrTitle"/>
          </p:nvPr>
        </p:nvSpPr>
        <p:spPr/>
        <p:txBody>
          <a:bodyPr/>
          <a:lstStyle/>
          <a:p>
            <a:r>
              <a:rPr lang="en-IN" dirty="0"/>
              <a:t>GROUP 6</a:t>
            </a:r>
          </a:p>
        </p:txBody>
      </p:sp>
      <p:sp>
        <p:nvSpPr>
          <p:cNvPr id="3" name="Subtitle 2">
            <a:extLst>
              <a:ext uri="{FF2B5EF4-FFF2-40B4-BE49-F238E27FC236}">
                <a16:creationId xmlns:a16="http://schemas.microsoft.com/office/drawing/2014/main" id="{096F3CFB-513C-4CC5-89E1-6979C1EF1262}"/>
              </a:ext>
            </a:extLst>
          </p:cNvPr>
          <p:cNvSpPr>
            <a:spLocks noGrp="1"/>
          </p:cNvSpPr>
          <p:nvPr>
            <p:ph type="subTitle" idx="1"/>
          </p:nvPr>
        </p:nvSpPr>
        <p:spPr>
          <a:xfrm>
            <a:off x="2417780" y="3531204"/>
            <a:ext cx="8501754" cy="1910808"/>
          </a:xfrm>
        </p:spPr>
        <p:txBody>
          <a:bodyPr>
            <a:normAutofit/>
          </a:bodyPr>
          <a:lstStyle/>
          <a:p>
            <a:r>
              <a:rPr lang="en-US" dirty="0"/>
              <a:t>REVIEW 3</a:t>
            </a:r>
          </a:p>
          <a:p>
            <a:r>
              <a:rPr lang="en-US" dirty="0"/>
              <a:t>LEAN START UP MANAGEMENT  - MGT1022</a:t>
            </a:r>
          </a:p>
          <a:p>
            <a:r>
              <a:rPr lang="en-US" dirty="0"/>
              <a:t>Faculty: Sujatha Manohar</a:t>
            </a:r>
          </a:p>
          <a:p>
            <a:endParaRPr lang="en-IN" dirty="0"/>
          </a:p>
        </p:txBody>
      </p:sp>
    </p:spTree>
    <p:extLst>
      <p:ext uri="{BB962C8B-B14F-4D97-AF65-F5344CB8AC3E}">
        <p14:creationId xmlns:p14="http://schemas.microsoft.com/office/powerpoint/2010/main" val="167868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B6B29-0D70-42D7-9DE0-D7FB917B40DA}"/>
              </a:ext>
            </a:extLst>
          </p:cNvPr>
          <p:cNvSpPr>
            <a:spLocks noGrp="1"/>
          </p:cNvSpPr>
          <p:nvPr>
            <p:ph type="title"/>
          </p:nvPr>
        </p:nvSpPr>
        <p:spPr/>
        <p:txBody>
          <a:bodyPr/>
          <a:lstStyle/>
          <a:p>
            <a:r>
              <a:rPr lang="en-US" sz="3200" dirty="0"/>
              <a:t>Customer Experience</a:t>
            </a:r>
            <a:br>
              <a:rPr lang="en-US" sz="3200" dirty="0"/>
            </a:br>
            <a:endParaRPr lang="en-IN" dirty="0"/>
          </a:p>
        </p:txBody>
      </p:sp>
      <p:sp>
        <p:nvSpPr>
          <p:cNvPr id="3" name="Content Placeholder 2">
            <a:extLst>
              <a:ext uri="{FF2B5EF4-FFF2-40B4-BE49-F238E27FC236}">
                <a16:creationId xmlns:a16="http://schemas.microsoft.com/office/drawing/2014/main" id="{8943760E-6D9C-41C0-BE35-C32D32AA5C09}"/>
              </a:ext>
            </a:extLst>
          </p:cNvPr>
          <p:cNvSpPr>
            <a:spLocks noGrp="1"/>
          </p:cNvSpPr>
          <p:nvPr>
            <p:ph idx="1"/>
          </p:nvPr>
        </p:nvSpPr>
        <p:spPr/>
        <p:txBody>
          <a:bodyPr>
            <a:normAutofit/>
          </a:bodyPr>
          <a:lstStyle/>
          <a:p>
            <a:pPr algn="just"/>
            <a:r>
              <a:rPr lang="en-US" dirty="0"/>
              <a:t>We at AMBCARE gives utmost importance to our customers. We  provide 24/7  the customer feedback system.</a:t>
            </a:r>
          </a:p>
          <a:p>
            <a:pPr algn="just"/>
            <a:r>
              <a:rPr lang="en-IN" dirty="0"/>
              <a:t>Review and Rating system</a:t>
            </a:r>
            <a:r>
              <a:rPr lang="en-US" dirty="0"/>
              <a:t> is one of our other major feature.</a:t>
            </a:r>
          </a:p>
          <a:p>
            <a:pPr algn="just"/>
            <a:r>
              <a:rPr lang="en-US" dirty="0"/>
              <a:t>We take each and every single queries and suggestions of our customers very seriously and will definitely try to solve that for them in every possible manner. </a:t>
            </a:r>
          </a:p>
          <a:p>
            <a:pPr algn="just"/>
            <a:r>
              <a:rPr lang="en-US" dirty="0"/>
              <a:t>We will train all our employees to work in an efficient way so that our customers get the best experiences from AMBCARE.</a:t>
            </a:r>
            <a:endParaRPr lang="en-IN" dirty="0"/>
          </a:p>
        </p:txBody>
      </p:sp>
    </p:spTree>
    <p:extLst>
      <p:ext uri="{BB962C8B-B14F-4D97-AF65-F5344CB8AC3E}">
        <p14:creationId xmlns:p14="http://schemas.microsoft.com/office/powerpoint/2010/main" val="2595961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17D6E-AAFD-4265-A0D6-FF3DE63EFB11}"/>
              </a:ext>
            </a:extLst>
          </p:cNvPr>
          <p:cNvSpPr>
            <a:spLocks noGrp="1"/>
          </p:cNvSpPr>
          <p:nvPr>
            <p:ph type="title"/>
          </p:nvPr>
        </p:nvSpPr>
        <p:spPr/>
        <p:txBody>
          <a:bodyPr/>
          <a:lstStyle/>
          <a:p>
            <a:r>
              <a:rPr lang="en-US" sz="3200" dirty="0"/>
              <a:t>Brand</a:t>
            </a:r>
            <a:br>
              <a:rPr lang="en-IN" sz="3200" dirty="0"/>
            </a:br>
            <a:endParaRPr lang="en-IN" dirty="0"/>
          </a:p>
        </p:txBody>
      </p:sp>
      <p:sp>
        <p:nvSpPr>
          <p:cNvPr id="3" name="Content Placeholder 2">
            <a:extLst>
              <a:ext uri="{FF2B5EF4-FFF2-40B4-BE49-F238E27FC236}">
                <a16:creationId xmlns:a16="http://schemas.microsoft.com/office/drawing/2014/main" id="{C9D1B025-61FA-4432-936F-E613CA54FAE5}"/>
              </a:ext>
            </a:extLst>
          </p:cNvPr>
          <p:cNvSpPr>
            <a:spLocks noGrp="1"/>
          </p:cNvSpPr>
          <p:nvPr>
            <p:ph idx="1"/>
          </p:nvPr>
        </p:nvSpPr>
        <p:spPr/>
        <p:txBody>
          <a:bodyPr/>
          <a:lstStyle/>
          <a:p>
            <a:pPr algn="just"/>
            <a:r>
              <a:rPr lang="en-US" dirty="0"/>
              <a:t>We are planning different ways to make AMBCARE  reach all it potential customers including :</a:t>
            </a:r>
          </a:p>
          <a:p>
            <a:pPr lvl="1" algn="just"/>
            <a:r>
              <a:rPr lang="en-US" dirty="0"/>
              <a:t>Advertising through social media platforms like Instagram ,Facebook, Twitter, LinkedIn etc. </a:t>
            </a:r>
          </a:p>
          <a:p>
            <a:pPr lvl="1" algn="just"/>
            <a:r>
              <a:rPr lang="en-US" dirty="0"/>
              <a:t>We also plan for advertising it through newspapers and magazines.</a:t>
            </a:r>
          </a:p>
          <a:p>
            <a:pPr lvl="1" algn="just"/>
            <a:r>
              <a:rPr lang="en-US" dirty="0"/>
              <a:t>We are planning to expand the reach of AMBCARE with the help of our main service providers including hospitals ,clinics , ambulance service centers ,pharmaceutical stores etc.</a:t>
            </a:r>
          </a:p>
          <a:p>
            <a:pPr lvl="1" algn="just"/>
            <a:r>
              <a:rPr lang="en-US" dirty="0"/>
              <a:t>We will be providing uniforms ,bags and other essential objects to our delivery executives and ambulance service centers with our brand logo embedded on it.</a:t>
            </a:r>
            <a:endParaRPr lang="en-IN" dirty="0"/>
          </a:p>
        </p:txBody>
      </p:sp>
    </p:spTree>
    <p:extLst>
      <p:ext uri="{BB962C8B-B14F-4D97-AF65-F5344CB8AC3E}">
        <p14:creationId xmlns:p14="http://schemas.microsoft.com/office/powerpoint/2010/main" val="4156320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5468C-BC97-4B8B-9267-0A19CD6D3A3D}"/>
              </a:ext>
            </a:extLst>
          </p:cNvPr>
          <p:cNvSpPr>
            <a:spLocks noGrp="1"/>
          </p:cNvSpPr>
          <p:nvPr>
            <p:ph type="title"/>
          </p:nvPr>
        </p:nvSpPr>
        <p:spPr/>
        <p:txBody>
          <a:bodyPr/>
          <a:lstStyle/>
          <a:p>
            <a:r>
              <a:rPr lang="en-US" dirty="0"/>
              <a:t>THIRD PART OF THE STARTUP EQUATION GROWTH</a:t>
            </a:r>
            <a:endParaRPr lang="en-IN" dirty="0"/>
          </a:p>
        </p:txBody>
      </p:sp>
      <p:sp>
        <p:nvSpPr>
          <p:cNvPr id="3" name="Content Placeholder 2">
            <a:extLst>
              <a:ext uri="{FF2B5EF4-FFF2-40B4-BE49-F238E27FC236}">
                <a16:creationId xmlns:a16="http://schemas.microsoft.com/office/drawing/2014/main" id="{6E28F577-4501-47F7-8321-0D7AF8F04BE9}"/>
              </a:ext>
            </a:extLst>
          </p:cNvPr>
          <p:cNvSpPr>
            <a:spLocks noGrp="1"/>
          </p:cNvSpPr>
          <p:nvPr>
            <p:ph idx="1"/>
          </p:nvPr>
        </p:nvSpPr>
        <p:spPr/>
        <p:txBody>
          <a:bodyPr/>
          <a:lstStyle/>
          <a:p>
            <a:r>
              <a:rPr lang="en-US" dirty="0"/>
              <a:t>Funding </a:t>
            </a:r>
          </a:p>
          <a:p>
            <a:r>
              <a:rPr lang="en-US" dirty="0"/>
              <a:t>Marketing</a:t>
            </a:r>
          </a:p>
          <a:p>
            <a:r>
              <a:rPr lang="en-US" dirty="0"/>
              <a:t>Sales</a:t>
            </a:r>
          </a:p>
          <a:p>
            <a:r>
              <a:rPr lang="en-US" dirty="0"/>
              <a:t>Scale</a:t>
            </a:r>
          </a:p>
          <a:p>
            <a:r>
              <a:rPr lang="en-US" dirty="0"/>
              <a:t>Innovation</a:t>
            </a:r>
            <a:endParaRPr lang="en-IN" dirty="0"/>
          </a:p>
        </p:txBody>
      </p:sp>
    </p:spTree>
    <p:extLst>
      <p:ext uri="{BB962C8B-B14F-4D97-AF65-F5344CB8AC3E}">
        <p14:creationId xmlns:p14="http://schemas.microsoft.com/office/powerpoint/2010/main" val="396162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9C596-7430-4CD1-9C1A-7B9624AA43C0}"/>
              </a:ext>
            </a:extLst>
          </p:cNvPr>
          <p:cNvSpPr>
            <a:spLocks noGrp="1"/>
          </p:cNvSpPr>
          <p:nvPr>
            <p:ph type="title"/>
          </p:nvPr>
        </p:nvSpPr>
        <p:spPr/>
        <p:txBody>
          <a:bodyPr/>
          <a:lstStyle/>
          <a:p>
            <a:r>
              <a:rPr lang="en-US" dirty="0"/>
              <a:t>Funding </a:t>
            </a:r>
            <a:br>
              <a:rPr lang="en-US" dirty="0"/>
            </a:br>
            <a:endParaRPr lang="en-IN" dirty="0"/>
          </a:p>
        </p:txBody>
      </p:sp>
      <p:sp>
        <p:nvSpPr>
          <p:cNvPr id="3" name="Content Placeholder 2">
            <a:extLst>
              <a:ext uri="{FF2B5EF4-FFF2-40B4-BE49-F238E27FC236}">
                <a16:creationId xmlns:a16="http://schemas.microsoft.com/office/drawing/2014/main" id="{63A25383-9757-4CF1-AC50-2A115598CB81}"/>
              </a:ext>
            </a:extLst>
          </p:cNvPr>
          <p:cNvSpPr>
            <a:spLocks noGrp="1"/>
          </p:cNvSpPr>
          <p:nvPr>
            <p:ph idx="1"/>
          </p:nvPr>
        </p:nvSpPr>
        <p:spPr/>
        <p:txBody>
          <a:bodyPr>
            <a:normAutofit/>
          </a:bodyPr>
          <a:lstStyle/>
          <a:p>
            <a:pPr algn="just"/>
            <a:r>
              <a:rPr lang="en-US" dirty="0"/>
              <a:t>We will be reaching out different companies such as capital investors to invest in our start up( venture capitalism ).</a:t>
            </a:r>
          </a:p>
          <a:p>
            <a:pPr algn="just"/>
            <a:r>
              <a:rPr lang="en-US" dirty="0"/>
              <a:t>The government has initiated a few loan schemes to provide collateral-free debt to aspiring entrepreneurs and help them gain access to low-cost capital such as the Startup India Seed Fund Scheme and SIDBI Fund of Funds.</a:t>
            </a:r>
          </a:p>
          <a:p>
            <a:pPr algn="just"/>
            <a:r>
              <a:rPr lang="en-US" dirty="0"/>
              <a:t>Bootstrapping</a:t>
            </a:r>
          </a:p>
          <a:p>
            <a:pPr algn="just"/>
            <a:r>
              <a:rPr lang="en-US" dirty="0"/>
              <a:t>We will also try to approach  Business /Investors Angels.</a:t>
            </a:r>
            <a:endParaRPr lang="en-IN" dirty="0"/>
          </a:p>
        </p:txBody>
      </p:sp>
    </p:spTree>
    <p:extLst>
      <p:ext uri="{BB962C8B-B14F-4D97-AF65-F5344CB8AC3E}">
        <p14:creationId xmlns:p14="http://schemas.microsoft.com/office/powerpoint/2010/main" val="2756378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07A2C-CB5E-4B2E-BE5B-8C6709681132}"/>
              </a:ext>
            </a:extLst>
          </p:cNvPr>
          <p:cNvSpPr>
            <a:spLocks noGrp="1"/>
          </p:cNvSpPr>
          <p:nvPr>
            <p:ph type="title"/>
          </p:nvPr>
        </p:nvSpPr>
        <p:spPr/>
        <p:txBody>
          <a:bodyPr/>
          <a:lstStyle/>
          <a:p>
            <a:r>
              <a:rPr lang="en-US" dirty="0"/>
              <a:t>Marketing</a:t>
            </a:r>
            <a:br>
              <a:rPr lang="en-US" dirty="0"/>
            </a:br>
            <a:endParaRPr lang="en-IN" dirty="0"/>
          </a:p>
        </p:txBody>
      </p:sp>
      <p:sp>
        <p:nvSpPr>
          <p:cNvPr id="3" name="Content Placeholder 2">
            <a:extLst>
              <a:ext uri="{FF2B5EF4-FFF2-40B4-BE49-F238E27FC236}">
                <a16:creationId xmlns:a16="http://schemas.microsoft.com/office/drawing/2014/main" id="{DC7AA208-2C63-4ACC-B97C-AA871602CFAC}"/>
              </a:ext>
            </a:extLst>
          </p:cNvPr>
          <p:cNvSpPr>
            <a:spLocks noGrp="1"/>
          </p:cNvSpPr>
          <p:nvPr>
            <p:ph idx="1"/>
          </p:nvPr>
        </p:nvSpPr>
        <p:spPr>
          <a:xfrm>
            <a:off x="1451579" y="2015732"/>
            <a:ext cx="9603275" cy="3763631"/>
          </a:xfrm>
        </p:spPr>
        <p:txBody>
          <a:bodyPr>
            <a:normAutofit/>
          </a:bodyPr>
          <a:lstStyle/>
          <a:p>
            <a:pPr algn="just"/>
            <a:r>
              <a:rPr lang="en-US" dirty="0"/>
              <a:t>Promotions through social media platforms, local advertising in and around Kerala.</a:t>
            </a:r>
          </a:p>
          <a:p>
            <a:pPr algn="just"/>
            <a:r>
              <a:rPr lang="en-US" dirty="0"/>
              <a:t>Showcasing free demos in some popular localities on how to use the app.</a:t>
            </a:r>
          </a:p>
          <a:p>
            <a:pPr algn="just"/>
            <a:r>
              <a:rPr lang="en-US" dirty="0"/>
              <a:t>Collaborating with local influencers to market our App . </a:t>
            </a:r>
          </a:p>
          <a:p>
            <a:pPr algn="just"/>
            <a:r>
              <a:rPr lang="en-US" dirty="0"/>
              <a:t>To attract the customer traffic to our application, we provide 25% off on their first Service.</a:t>
            </a:r>
          </a:p>
          <a:p>
            <a:pPr algn="just"/>
            <a:r>
              <a:rPr lang="en-US" dirty="0"/>
              <a:t>We do provide seasonal offers and coupons for our regular users.</a:t>
            </a:r>
          </a:p>
          <a:p>
            <a:pPr algn="just"/>
            <a:r>
              <a:rPr lang="en-US" dirty="0"/>
              <a:t>For the first ten bookings, we provide 10% cashback into their in-app wallet (non-transferable) which can be used for their further bookings and services.</a:t>
            </a:r>
            <a:endParaRPr lang="en-IN" dirty="0"/>
          </a:p>
        </p:txBody>
      </p:sp>
    </p:spTree>
    <p:extLst>
      <p:ext uri="{BB962C8B-B14F-4D97-AF65-F5344CB8AC3E}">
        <p14:creationId xmlns:p14="http://schemas.microsoft.com/office/powerpoint/2010/main" val="380078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5627C-1FE4-4B0A-8AF4-97FE6649147D}"/>
              </a:ext>
            </a:extLst>
          </p:cNvPr>
          <p:cNvSpPr>
            <a:spLocks noGrp="1"/>
          </p:cNvSpPr>
          <p:nvPr>
            <p:ph type="title"/>
          </p:nvPr>
        </p:nvSpPr>
        <p:spPr/>
        <p:txBody>
          <a:bodyPr/>
          <a:lstStyle/>
          <a:p>
            <a:r>
              <a:rPr lang="en-US" dirty="0"/>
              <a:t>Sales and profit expected </a:t>
            </a:r>
            <a:br>
              <a:rPr lang="en-US" dirty="0"/>
            </a:br>
            <a:endParaRPr lang="en-IN" dirty="0"/>
          </a:p>
        </p:txBody>
      </p:sp>
      <p:sp>
        <p:nvSpPr>
          <p:cNvPr id="3" name="Content Placeholder 2">
            <a:extLst>
              <a:ext uri="{FF2B5EF4-FFF2-40B4-BE49-F238E27FC236}">
                <a16:creationId xmlns:a16="http://schemas.microsoft.com/office/drawing/2014/main" id="{4C31C804-DC80-4A94-9283-DDA2230F554D}"/>
              </a:ext>
            </a:extLst>
          </p:cNvPr>
          <p:cNvSpPr>
            <a:spLocks noGrp="1"/>
          </p:cNvSpPr>
          <p:nvPr>
            <p:ph idx="1"/>
          </p:nvPr>
        </p:nvSpPr>
        <p:spPr/>
        <p:txBody>
          <a:bodyPr>
            <a:normAutofit fontScale="92500" lnSpcReduction="10000"/>
          </a:bodyPr>
          <a:lstStyle/>
          <a:p>
            <a:pPr lvl="0" algn="just">
              <a:lnSpc>
                <a:spcPct val="107000"/>
              </a:lnSpc>
            </a:pPr>
            <a:r>
              <a:rPr lang="en-IN" sz="1800" b="1" i="1" dirty="0">
                <a:effectLst/>
                <a:ea typeface="Calibri" panose="020F0502020204030204" pitchFamily="34" charset="0"/>
                <a:cs typeface="Times New Roman" panose="02020603050405020304" pitchFamily="18" charset="0"/>
              </a:rPr>
              <a:t>From medical shops</a:t>
            </a:r>
            <a:r>
              <a:rPr lang="en-IN" sz="1800" b="1" dirty="0">
                <a:effectLst/>
                <a:ea typeface="Calibri" panose="020F0502020204030204" pitchFamily="34" charset="0"/>
                <a:cs typeface="Times New Roman" panose="02020603050405020304" pitchFamily="18" charset="0"/>
              </a:rPr>
              <a:t>: </a:t>
            </a:r>
            <a:r>
              <a:rPr lang="en-IN" sz="1800" dirty="0">
                <a:effectLst/>
                <a:ea typeface="Calibri" panose="020F0502020204030204" pitchFamily="34" charset="0"/>
                <a:cs typeface="Times New Roman" panose="02020603050405020304" pitchFamily="18" charset="0"/>
              </a:rPr>
              <a:t>Rs.2000(per year)</a:t>
            </a:r>
          </a:p>
          <a:p>
            <a:pPr lvl="0" algn="just">
              <a:lnSpc>
                <a:spcPct val="107000"/>
              </a:lnSpc>
            </a:pPr>
            <a:r>
              <a:rPr lang="en-IN" sz="1800" b="1" i="1" dirty="0">
                <a:effectLst/>
                <a:ea typeface="Calibri" panose="020F0502020204030204" pitchFamily="34" charset="0"/>
                <a:cs typeface="Times New Roman" panose="02020603050405020304" pitchFamily="18" charset="0"/>
              </a:rPr>
              <a:t>Ambulance services</a:t>
            </a:r>
            <a:r>
              <a:rPr lang="en-IN" sz="1800" b="1" dirty="0">
                <a:effectLst/>
                <a:ea typeface="Calibri" panose="020F0502020204030204" pitchFamily="34" charset="0"/>
                <a:cs typeface="Times New Roman" panose="02020603050405020304" pitchFamily="18" charset="0"/>
              </a:rPr>
              <a:t>: </a:t>
            </a:r>
            <a:r>
              <a:rPr lang="en-IN" sz="1800" dirty="0">
                <a:effectLst/>
                <a:ea typeface="Calibri" panose="020F0502020204030204" pitchFamily="34" charset="0"/>
                <a:cs typeface="Times New Roman" panose="02020603050405020304" pitchFamily="18" charset="0"/>
              </a:rPr>
              <a:t>Ambulance fares differ with distance to be covered and services offered. So lets assume every user pays Rs.2200 for an ambulance service. We obtain 20% of each transaction as an income.</a:t>
            </a:r>
          </a:p>
          <a:p>
            <a:pPr lvl="0" algn="just">
              <a:lnSpc>
                <a:spcPct val="107000"/>
              </a:lnSpc>
            </a:pPr>
            <a:r>
              <a:rPr lang="en-IN" sz="1800" b="1" i="1" dirty="0">
                <a:effectLst/>
                <a:ea typeface="Calibri" panose="020F0502020204030204" pitchFamily="34" charset="0"/>
                <a:cs typeface="Times New Roman" panose="02020603050405020304" pitchFamily="18" charset="0"/>
              </a:rPr>
              <a:t>Medicine delivery</a:t>
            </a:r>
            <a:r>
              <a:rPr lang="en-IN" sz="1800" b="1" dirty="0">
                <a:effectLst/>
                <a:ea typeface="Calibri" panose="020F0502020204030204" pitchFamily="34" charset="0"/>
                <a:cs typeface="Times New Roman" panose="02020603050405020304" pitchFamily="18" charset="0"/>
              </a:rPr>
              <a:t>: </a:t>
            </a:r>
            <a:r>
              <a:rPr lang="en-IN" sz="1800" dirty="0">
                <a:effectLst/>
                <a:ea typeface="Calibri" panose="020F0502020204030204" pitchFamily="34" charset="0"/>
                <a:cs typeface="Times New Roman" panose="02020603050405020304" pitchFamily="18" charset="0"/>
              </a:rPr>
              <a:t>medicine delivery charges also varies with distance from pharmacy to the users location. Lets assume the user pays Rs.60 for delivery(average price including the medicine price and delivery charge). We obtain 20% of each transaction as an income.</a:t>
            </a:r>
          </a:p>
          <a:p>
            <a:pPr algn="just">
              <a:lnSpc>
                <a:spcPct val="107000"/>
              </a:lnSpc>
            </a:pPr>
            <a:r>
              <a:rPr lang="en-IN" sz="1800" b="1" i="1" dirty="0">
                <a:effectLst/>
                <a:ea typeface="Calibri" panose="020F0502020204030204" pitchFamily="34" charset="0"/>
                <a:cs typeface="Times New Roman" panose="02020603050405020304" pitchFamily="18" charset="0"/>
              </a:rPr>
              <a:t>From Hospitals</a:t>
            </a:r>
            <a:r>
              <a:rPr lang="en-IN" sz="1800" b="1" dirty="0">
                <a:effectLst/>
                <a:ea typeface="Calibri" panose="020F0502020204030204" pitchFamily="34" charset="0"/>
                <a:cs typeface="Times New Roman" panose="02020603050405020304" pitchFamily="18" charset="0"/>
              </a:rPr>
              <a:t>: </a:t>
            </a:r>
            <a:r>
              <a:rPr lang="en-IN" sz="1800" dirty="0">
                <a:effectLst/>
                <a:ea typeface="Calibri" panose="020F0502020204030204" pitchFamily="34" charset="0"/>
                <a:cs typeface="Times New Roman" panose="02020603050405020304" pitchFamily="18" charset="0"/>
              </a:rPr>
              <a:t>Rs.2000-10000(per year). As an example lets assume a hospital pays Rs.10000 per year.</a:t>
            </a:r>
          </a:p>
          <a:p>
            <a:pPr lvl="0" algn="just">
              <a:lnSpc>
                <a:spcPct val="107000"/>
              </a:lnSpc>
              <a:spcAft>
                <a:spcPts val="800"/>
              </a:spcAft>
            </a:pPr>
            <a:r>
              <a:rPr lang="en-IN" sz="1800" b="1" i="1" dirty="0">
                <a:effectLst/>
                <a:ea typeface="Calibri" panose="020F0502020204030204" pitchFamily="34" charset="0"/>
                <a:cs typeface="Times New Roman" panose="02020603050405020304" pitchFamily="18" charset="0"/>
              </a:rPr>
              <a:t>Advertisements</a:t>
            </a:r>
            <a:r>
              <a:rPr lang="en-IN" sz="1800" b="1" dirty="0">
                <a:effectLst/>
                <a:ea typeface="Calibri" panose="020F0502020204030204" pitchFamily="34" charset="0"/>
                <a:cs typeface="Times New Roman" panose="02020603050405020304" pitchFamily="18" charset="0"/>
              </a:rPr>
              <a:t>: </a:t>
            </a:r>
            <a:r>
              <a:rPr lang="en-IN" sz="1800" dirty="0">
                <a:effectLst/>
                <a:ea typeface="Calibri" panose="020F0502020204030204" pitchFamily="34" charset="0"/>
                <a:cs typeface="Times New Roman" panose="02020603050405020304" pitchFamily="18" charset="0"/>
              </a:rPr>
              <a:t>The average CPM(cost per mile) across all android devices is 2$(Rs.150) and 5$(Rs.375) for all IOS devices.</a:t>
            </a:r>
          </a:p>
          <a:p>
            <a:endParaRPr lang="en-IN" dirty="0"/>
          </a:p>
        </p:txBody>
      </p:sp>
    </p:spTree>
    <p:extLst>
      <p:ext uri="{BB962C8B-B14F-4D97-AF65-F5344CB8AC3E}">
        <p14:creationId xmlns:p14="http://schemas.microsoft.com/office/powerpoint/2010/main" val="3421837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3AF0C-9DA6-4AE7-96BD-91DEBC9DEFC1}"/>
              </a:ext>
            </a:extLst>
          </p:cNvPr>
          <p:cNvSpPr>
            <a:spLocks noGrp="1"/>
          </p:cNvSpPr>
          <p:nvPr>
            <p:ph type="title"/>
          </p:nvPr>
        </p:nvSpPr>
        <p:spPr/>
        <p:txBody>
          <a:bodyPr/>
          <a:lstStyle/>
          <a:p>
            <a:r>
              <a:rPr lang="en-US" dirty="0"/>
              <a:t>Sales and profit expected(</a:t>
            </a:r>
            <a:r>
              <a:rPr lang="en-US" cap="none" dirty="0"/>
              <a:t>Cont.</a:t>
            </a:r>
            <a:r>
              <a:rPr lang="en-US" dirty="0"/>
              <a:t>)</a:t>
            </a:r>
            <a:endParaRPr lang="en-IN" dirty="0"/>
          </a:p>
        </p:txBody>
      </p:sp>
      <p:sp>
        <p:nvSpPr>
          <p:cNvPr id="3" name="Content Placeholder 2">
            <a:extLst>
              <a:ext uri="{FF2B5EF4-FFF2-40B4-BE49-F238E27FC236}">
                <a16:creationId xmlns:a16="http://schemas.microsoft.com/office/drawing/2014/main" id="{AFEEA67E-001C-4BF0-A8B4-28B0997C869F}"/>
              </a:ext>
            </a:extLst>
          </p:cNvPr>
          <p:cNvSpPr>
            <a:spLocks noGrp="1"/>
          </p:cNvSpPr>
          <p:nvPr>
            <p:ph idx="1"/>
          </p:nvPr>
        </p:nvSpPr>
        <p:spPr>
          <a:xfrm>
            <a:off x="1451579" y="2015732"/>
            <a:ext cx="9603275" cy="3736998"/>
          </a:xfrm>
        </p:spPr>
        <p:txBody>
          <a:bodyPr>
            <a:normAutofit lnSpcReduction="10000"/>
          </a:bodyPr>
          <a:lstStyle/>
          <a:p>
            <a:pPr marL="0" lvl="0" indent="0">
              <a:lnSpc>
                <a:spcPct val="107000"/>
              </a:lnSpc>
              <a:buNone/>
            </a:pPr>
            <a:r>
              <a:rPr lang="en-IN" b="1" u="sng" dirty="0"/>
              <a:t>Income Generated</a:t>
            </a:r>
            <a:endParaRPr lang="en-IN" sz="2000" b="1" u="sng" dirty="0">
              <a:effectLst/>
              <a:ea typeface="Calibri" panose="020F0502020204030204" pitchFamily="34" charset="0"/>
              <a:cs typeface="Times New Roman" panose="02020603050405020304" pitchFamily="18" charset="0"/>
            </a:endParaRPr>
          </a:p>
          <a:p>
            <a:pPr marL="0" lvl="0" indent="0">
              <a:lnSpc>
                <a:spcPct val="107000"/>
              </a:lnSpc>
              <a:buNone/>
            </a:pPr>
            <a:r>
              <a:rPr lang="en-IN" sz="2000" b="1" i="1" dirty="0">
                <a:effectLst/>
                <a:ea typeface="Calibri" panose="020F0502020204030204" pitchFamily="34" charset="0"/>
                <a:cs typeface="Times New Roman" panose="02020603050405020304" pitchFamily="18" charset="0"/>
              </a:rPr>
              <a:t>From hospitals: </a:t>
            </a:r>
            <a:r>
              <a:rPr lang="en-IN" sz="2000" dirty="0">
                <a:effectLst/>
                <a:ea typeface="Calibri" panose="020F0502020204030204" pitchFamily="34" charset="0"/>
                <a:cs typeface="Times New Roman" panose="02020603050405020304" pitchFamily="18" charset="0"/>
              </a:rPr>
              <a:t>Lets assume 1200 hospitals use AMBCARE services.</a:t>
            </a:r>
          </a:p>
          <a:p>
            <a:pPr marL="1371600" lvl="1" indent="0">
              <a:lnSpc>
                <a:spcPct val="107000"/>
              </a:lnSpc>
              <a:buNone/>
            </a:pPr>
            <a:r>
              <a:rPr lang="en-IN" dirty="0">
                <a:effectLst/>
                <a:ea typeface="Calibri" panose="020F0502020204030204" pitchFamily="34" charset="0"/>
                <a:cs typeface="Times New Roman" panose="02020603050405020304" pitchFamily="18" charset="0"/>
              </a:rPr>
              <a:t>1200*10000 = Rs.1,20,00,000</a:t>
            </a:r>
          </a:p>
          <a:p>
            <a:pPr marL="0" lvl="0" indent="0">
              <a:lnSpc>
                <a:spcPct val="107000"/>
              </a:lnSpc>
              <a:buNone/>
            </a:pPr>
            <a:r>
              <a:rPr lang="en-IN" sz="2000" b="1" i="1" dirty="0">
                <a:effectLst/>
                <a:ea typeface="Calibri" panose="020F0502020204030204" pitchFamily="34" charset="0"/>
                <a:cs typeface="Times New Roman" panose="02020603050405020304" pitchFamily="18" charset="0"/>
              </a:rPr>
              <a:t>From medical shops: </a:t>
            </a:r>
            <a:r>
              <a:rPr lang="en-IN" sz="2000" dirty="0">
                <a:effectLst/>
                <a:ea typeface="Calibri" panose="020F0502020204030204" pitchFamily="34" charset="0"/>
                <a:cs typeface="Times New Roman" panose="02020603050405020304" pitchFamily="18" charset="0"/>
              </a:rPr>
              <a:t>Lets assume there are 100+ pharmacies using AMBCARE, then</a:t>
            </a:r>
          </a:p>
          <a:p>
            <a:pPr marL="1371600" lvl="1" indent="0">
              <a:lnSpc>
                <a:spcPct val="107000"/>
              </a:lnSpc>
              <a:buNone/>
            </a:pPr>
            <a:r>
              <a:rPr lang="en-IN" dirty="0">
                <a:effectLst/>
                <a:ea typeface="Calibri" panose="020F0502020204030204" pitchFamily="34" charset="0"/>
                <a:cs typeface="Times New Roman" panose="02020603050405020304" pitchFamily="18" charset="0"/>
              </a:rPr>
              <a:t>100*2000 = Rs.2,00,000</a:t>
            </a:r>
          </a:p>
          <a:p>
            <a:pPr marL="0" lvl="0" indent="0">
              <a:lnSpc>
                <a:spcPct val="107000"/>
              </a:lnSpc>
              <a:buNone/>
            </a:pPr>
            <a:r>
              <a:rPr lang="en-IN" sz="2000" b="1" i="1" dirty="0">
                <a:effectLst/>
                <a:ea typeface="Calibri" panose="020F0502020204030204" pitchFamily="34" charset="0"/>
                <a:cs typeface="Times New Roman" panose="02020603050405020304" pitchFamily="18" charset="0"/>
              </a:rPr>
              <a:t>Ambulance services: </a:t>
            </a:r>
            <a:r>
              <a:rPr lang="en-IN" sz="2000" dirty="0">
                <a:effectLst/>
                <a:ea typeface="Calibri" panose="020F0502020204030204" pitchFamily="34" charset="0"/>
                <a:cs typeface="Times New Roman" panose="02020603050405020304" pitchFamily="18" charset="0"/>
              </a:rPr>
              <a:t>let’s say 100 users book ambulance services through our app, then</a:t>
            </a:r>
          </a:p>
          <a:p>
            <a:pPr marL="1371600" lvl="1" indent="0">
              <a:lnSpc>
                <a:spcPct val="107000"/>
              </a:lnSpc>
              <a:buNone/>
            </a:pPr>
            <a:r>
              <a:rPr lang="en-IN" dirty="0">
                <a:effectLst/>
                <a:ea typeface="Calibri" panose="020F0502020204030204" pitchFamily="34" charset="0"/>
                <a:cs typeface="Times New Roman" panose="02020603050405020304" pitchFamily="18" charset="0"/>
              </a:rPr>
              <a:t>100*2200 = Rs.2,20,000 per day</a:t>
            </a:r>
          </a:p>
          <a:p>
            <a:pPr marL="1371600" lvl="1" indent="0">
              <a:lnSpc>
                <a:spcPct val="107000"/>
              </a:lnSpc>
              <a:buNone/>
            </a:pPr>
            <a:r>
              <a:rPr lang="en-IN" dirty="0">
                <a:effectLst/>
                <a:ea typeface="Calibri" panose="020F0502020204030204" pitchFamily="34" charset="0"/>
                <a:cs typeface="Times New Roman" panose="02020603050405020304" pitchFamily="18" charset="0"/>
              </a:rPr>
              <a:t>2,20,000*365=8,03,00,000 per year</a:t>
            </a:r>
          </a:p>
          <a:p>
            <a:pPr marL="1371600" lvl="1" indent="0">
              <a:lnSpc>
                <a:spcPct val="107000"/>
              </a:lnSpc>
              <a:buNone/>
            </a:pPr>
            <a:r>
              <a:rPr lang="en-IN" dirty="0">
                <a:effectLst/>
                <a:ea typeface="Calibri" panose="020F0502020204030204" pitchFamily="34" charset="0"/>
                <a:cs typeface="Times New Roman" panose="02020603050405020304" pitchFamily="18" charset="0"/>
              </a:rPr>
              <a:t>We receive 20% of the above income</a:t>
            </a:r>
          </a:p>
          <a:p>
            <a:pPr marL="1371600" lvl="1" indent="0">
              <a:lnSpc>
                <a:spcPct val="107000"/>
              </a:lnSpc>
              <a:spcAft>
                <a:spcPts val="800"/>
              </a:spcAft>
              <a:buNone/>
            </a:pPr>
            <a:r>
              <a:rPr lang="en-IN" dirty="0">
                <a:effectLst/>
                <a:ea typeface="Calibri" panose="020F0502020204030204" pitchFamily="34" charset="0"/>
                <a:cs typeface="Times New Roman" panose="02020603050405020304" pitchFamily="18" charset="0"/>
              </a:rPr>
              <a:t>20% of 8,03,00,000 = 1,60,60,000 per year</a:t>
            </a:r>
          </a:p>
          <a:p>
            <a:endParaRPr lang="en-IN" dirty="0"/>
          </a:p>
        </p:txBody>
      </p:sp>
    </p:spTree>
    <p:extLst>
      <p:ext uri="{BB962C8B-B14F-4D97-AF65-F5344CB8AC3E}">
        <p14:creationId xmlns:p14="http://schemas.microsoft.com/office/powerpoint/2010/main" val="4046434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4BD82-FD6E-45EE-9B63-BEB56D43B7C7}"/>
              </a:ext>
            </a:extLst>
          </p:cNvPr>
          <p:cNvSpPr>
            <a:spLocks noGrp="1"/>
          </p:cNvSpPr>
          <p:nvPr>
            <p:ph type="title"/>
          </p:nvPr>
        </p:nvSpPr>
        <p:spPr/>
        <p:txBody>
          <a:bodyPr/>
          <a:lstStyle/>
          <a:p>
            <a:r>
              <a:rPr lang="en-US" dirty="0"/>
              <a:t>Sales and profit expected(</a:t>
            </a:r>
            <a:r>
              <a:rPr lang="en-US" cap="none" dirty="0"/>
              <a:t>Cont.</a:t>
            </a:r>
            <a:r>
              <a:rPr lang="en-US" dirty="0"/>
              <a:t>)</a:t>
            </a:r>
            <a:endParaRPr lang="en-IN" dirty="0"/>
          </a:p>
        </p:txBody>
      </p:sp>
      <p:sp>
        <p:nvSpPr>
          <p:cNvPr id="3" name="Content Placeholder 2">
            <a:extLst>
              <a:ext uri="{FF2B5EF4-FFF2-40B4-BE49-F238E27FC236}">
                <a16:creationId xmlns:a16="http://schemas.microsoft.com/office/drawing/2014/main" id="{E22EE643-0A40-470C-8B52-A44CFFCBA331}"/>
              </a:ext>
            </a:extLst>
          </p:cNvPr>
          <p:cNvSpPr>
            <a:spLocks noGrp="1"/>
          </p:cNvSpPr>
          <p:nvPr>
            <p:ph idx="1"/>
          </p:nvPr>
        </p:nvSpPr>
        <p:spPr>
          <a:xfrm>
            <a:off x="1451578" y="2015731"/>
            <a:ext cx="9707653" cy="4340681"/>
          </a:xfrm>
        </p:spPr>
        <p:txBody>
          <a:bodyPr>
            <a:normAutofit fontScale="77500" lnSpcReduction="20000"/>
          </a:bodyPr>
          <a:lstStyle/>
          <a:p>
            <a:pPr lvl="0">
              <a:lnSpc>
                <a:spcPct val="107000"/>
              </a:lnSpc>
            </a:pPr>
            <a:r>
              <a:rPr lang="en-IN" sz="2300" b="1" dirty="0">
                <a:effectLst/>
                <a:latin typeface="Calibri" panose="020F0502020204030204" pitchFamily="34" charset="0"/>
                <a:ea typeface="Calibri" panose="020F0502020204030204" pitchFamily="34" charset="0"/>
                <a:cs typeface="Times New Roman" panose="02020603050405020304" pitchFamily="18" charset="0"/>
              </a:rPr>
              <a:t>Medicine delivery</a:t>
            </a:r>
            <a:r>
              <a:rPr lang="en-IN" sz="2300" dirty="0">
                <a:effectLst/>
                <a:latin typeface="Calibri" panose="020F0502020204030204" pitchFamily="34" charset="0"/>
                <a:ea typeface="Calibri" panose="020F0502020204030204" pitchFamily="34" charset="0"/>
                <a:cs typeface="Times New Roman" panose="02020603050405020304" pitchFamily="18" charset="0"/>
              </a:rPr>
              <a:t> : Let’s say 100 users book medicine services through our app, then</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60*100 = 6000 per day</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6000*365 = 21,90,000 per year</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We receive 20% of the above income</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20% of 21,90,000 = 4,38,000 per year</a:t>
            </a:r>
          </a:p>
          <a:p>
            <a:pPr lvl="0">
              <a:lnSpc>
                <a:spcPct val="107000"/>
              </a:lnSpc>
            </a:pPr>
            <a:r>
              <a:rPr lang="en-IN" sz="2300" b="1" dirty="0">
                <a:effectLst/>
                <a:latin typeface="Calibri" panose="020F0502020204030204" pitchFamily="34" charset="0"/>
                <a:ea typeface="Calibri" panose="020F0502020204030204" pitchFamily="34" charset="0"/>
                <a:cs typeface="Times New Roman" panose="02020603050405020304" pitchFamily="18" charset="0"/>
              </a:rPr>
              <a:t>Advertisement: </a:t>
            </a:r>
            <a:r>
              <a:rPr lang="en-IN" sz="2300" dirty="0">
                <a:effectLst/>
                <a:latin typeface="Calibri" panose="020F0502020204030204" pitchFamily="34" charset="0"/>
                <a:ea typeface="Calibri" panose="020F0502020204030204" pitchFamily="34" charset="0"/>
                <a:cs typeface="Times New Roman" panose="02020603050405020304" pitchFamily="18" charset="0"/>
              </a:rPr>
              <a:t>suppose 100 people click on the ads displayed within the app a day, then </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Income generated per day </a:t>
            </a:r>
            <a:r>
              <a:rPr lang="en-IN" sz="2300" b="1" dirty="0">
                <a:effectLst/>
                <a:latin typeface="Calibri" panose="020F0502020204030204" pitchFamily="34" charset="0"/>
                <a:ea typeface="Calibri" panose="020F0502020204030204" pitchFamily="34" charset="0"/>
                <a:cs typeface="Times New Roman" panose="02020603050405020304" pitchFamily="18" charset="0"/>
              </a:rPr>
              <a:t>= </a:t>
            </a:r>
            <a:r>
              <a:rPr lang="en-IN" sz="2300" dirty="0">
                <a:effectLst/>
                <a:latin typeface="Calibri" panose="020F0502020204030204" pitchFamily="34" charset="0"/>
                <a:ea typeface="Calibri" panose="020F0502020204030204" pitchFamily="34" charset="0"/>
                <a:cs typeface="Times New Roman" panose="02020603050405020304" pitchFamily="18" charset="0"/>
              </a:rPr>
              <a:t>150*100 = 15000(android)</a:t>
            </a:r>
          </a:p>
          <a:p>
            <a:pPr marL="1371600" lvl="1" indent="0">
              <a:lnSpc>
                <a:spcPct val="107000"/>
              </a:lnSpc>
              <a:buNone/>
            </a:pPr>
            <a:r>
              <a:rPr lang="en-IN" sz="2300" b="1" dirty="0">
                <a:effectLst/>
                <a:latin typeface="Calibri" panose="020F0502020204030204" pitchFamily="34" charset="0"/>
                <a:ea typeface="Calibri" panose="020F0502020204030204" pitchFamily="34" charset="0"/>
                <a:cs typeface="Times New Roman" panose="02020603050405020304" pitchFamily="18" charset="0"/>
              </a:rPr>
              <a:t>                                                    </a:t>
            </a:r>
            <a:r>
              <a:rPr lang="en-IN" sz="2300" dirty="0">
                <a:effectLst/>
                <a:latin typeface="Calibri" panose="020F0502020204030204" pitchFamily="34" charset="0"/>
                <a:ea typeface="Calibri" panose="020F0502020204030204" pitchFamily="34" charset="0"/>
                <a:cs typeface="Times New Roman" panose="02020603050405020304" pitchFamily="18" charset="0"/>
              </a:rPr>
              <a:t>375*100 = 37500(IOS)</a:t>
            </a:r>
          </a:p>
          <a:p>
            <a:pPr marL="1371600" lvl="1" indent="0">
              <a:lnSpc>
                <a:spcPct val="107000"/>
              </a:lnSpc>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Taking the average, we obtain (15000+37500)/2 = Rs.26,250 per day</a:t>
            </a:r>
          </a:p>
          <a:p>
            <a:pPr marL="1371600" lvl="1" indent="0">
              <a:lnSpc>
                <a:spcPct val="107000"/>
              </a:lnSpc>
              <a:spcAft>
                <a:spcPts val="800"/>
              </a:spcAft>
              <a:buNone/>
            </a:pPr>
            <a:r>
              <a:rPr lang="en-IN" sz="2300" dirty="0">
                <a:effectLst/>
                <a:latin typeface="Calibri" panose="020F0502020204030204" pitchFamily="34" charset="0"/>
                <a:ea typeface="Calibri" panose="020F0502020204030204" pitchFamily="34" charset="0"/>
                <a:cs typeface="Times New Roman" panose="02020603050405020304" pitchFamily="18" charset="0"/>
              </a:rPr>
              <a:t>26250*365 = Rs.95,81,250 per year</a:t>
            </a:r>
          </a:p>
          <a:p>
            <a:pPr>
              <a:lnSpc>
                <a:spcPct val="107000"/>
              </a:lnSpc>
              <a:spcAft>
                <a:spcPts val="800"/>
              </a:spcAft>
            </a:pPr>
            <a:r>
              <a:rPr lang="en-IN" sz="2300" dirty="0">
                <a:effectLst/>
                <a:latin typeface="Calibri" panose="020F0502020204030204" pitchFamily="34" charset="0"/>
                <a:ea typeface="Calibri" panose="020F0502020204030204" pitchFamily="34" charset="0"/>
                <a:cs typeface="Times New Roman" panose="02020603050405020304" pitchFamily="18" charset="0"/>
              </a:rPr>
              <a:t> </a:t>
            </a:r>
            <a:r>
              <a:rPr lang="en-IN" sz="2300" b="1" dirty="0">
                <a:effectLst/>
                <a:latin typeface="Calibri" panose="020F0502020204030204" pitchFamily="34" charset="0"/>
                <a:ea typeface="Calibri" panose="020F0502020204030204" pitchFamily="34" charset="0"/>
                <a:cs typeface="Times New Roman" panose="02020603050405020304" pitchFamily="18" charset="0"/>
              </a:rPr>
              <a:t>Total income </a:t>
            </a:r>
            <a:r>
              <a:rPr lang="en-IN" sz="2300" dirty="0">
                <a:effectLst/>
                <a:latin typeface="Calibri" panose="020F0502020204030204" pitchFamily="34" charset="0"/>
                <a:ea typeface="Calibri" panose="020F0502020204030204" pitchFamily="34" charset="0"/>
                <a:cs typeface="Times New Roman" panose="02020603050405020304" pitchFamily="18" charset="0"/>
              </a:rPr>
              <a:t>= 1,20,00,000+2,00,000+1,60,60,000+4,38,000+95,81,250</a:t>
            </a:r>
          </a:p>
          <a:p>
            <a:pPr marL="0" indent="0">
              <a:lnSpc>
                <a:spcPct val="107000"/>
              </a:lnSpc>
              <a:spcAft>
                <a:spcPts val="800"/>
              </a:spcAft>
              <a:buNone/>
            </a:pPr>
            <a:r>
              <a:rPr lang="en-IN" sz="2300" dirty="0">
                <a:latin typeface="Calibri" panose="020F0502020204030204" pitchFamily="34" charset="0"/>
                <a:ea typeface="Calibri" panose="020F0502020204030204" pitchFamily="34" charset="0"/>
                <a:cs typeface="Times New Roman" panose="02020603050405020304" pitchFamily="18" charset="0"/>
              </a:rPr>
              <a:t>                             </a:t>
            </a:r>
            <a:r>
              <a:rPr lang="en-IN" sz="2300" dirty="0">
                <a:effectLst/>
                <a:latin typeface="Calibri" panose="020F0502020204030204" pitchFamily="34" charset="0"/>
                <a:ea typeface="Calibri" panose="020F0502020204030204" pitchFamily="34" charset="0"/>
                <a:cs typeface="Times New Roman" panose="02020603050405020304" pitchFamily="18" charset="0"/>
              </a:rPr>
              <a:t>= Rs.3,82,79,250</a:t>
            </a:r>
          </a:p>
          <a:p>
            <a:endParaRPr lang="en-IN" dirty="0"/>
          </a:p>
        </p:txBody>
      </p:sp>
    </p:spTree>
    <p:extLst>
      <p:ext uri="{BB962C8B-B14F-4D97-AF65-F5344CB8AC3E}">
        <p14:creationId xmlns:p14="http://schemas.microsoft.com/office/powerpoint/2010/main" val="1100300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76193-1A72-411D-9B74-68B66D28B676}"/>
              </a:ext>
            </a:extLst>
          </p:cNvPr>
          <p:cNvSpPr>
            <a:spLocks noGrp="1"/>
          </p:cNvSpPr>
          <p:nvPr>
            <p:ph type="title"/>
          </p:nvPr>
        </p:nvSpPr>
        <p:spPr/>
        <p:txBody>
          <a:bodyPr/>
          <a:lstStyle/>
          <a:p>
            <a:r>
              <a:rPr lang="en-US" dirty="0"/>
              <a:t>Scale</a:t>
            </a:r>
            <a:br>
              <a:rPr lang="en-US" dirty="0"/>
            </a:br>
            <a:endParaRPr lang="en-IN" dirty="0"/>
          </a:p>
        </p:txBody>
      </p:sp>
      <p:sp>
        <p:nvSpPr>
          <p:cNvPr id="3" name="Content Placeholder 2">
            <a:extLst>
              <a:ext uri="{FF2B5EF4-FFF2-40B4-BE49-F238E27FC236}">
                <a16:creationId xmlns:a16="http://schemas.microsoft.com/office/drawing/2014/main" id="{175FDAF0-C99D-4333-B600-E27C1C07A7C2}"/>
              </a:ext>
            </a:extLst>
          </p:cNvPr>
          <p:cNvSpPr>
            <a:spLocks noGrp="1"/>
          </p:cNvSpPr>
          <p:nvPr>
            <p:ph idx="1"/>
          </p:nvPr>
        </p:nvSpPr>
        <p:spPr/>
        <p:txBody>
          <a:bodyPr/>
          <a:lstStyle/>
          <a:p>
            <a:pPr lvl="0" algn="just"/>
            <a:r>
              <a:rPr lang="en-IN" b="1" dirty="0"/>
              <a:t>Risk Assessment</a:t>
            </a:r>
            <a:endParaRPr lang="en-IN" dirty="0"/>
          </a:p>
          <a:p>
            <a:pPr lvl="0" algn="just">
              <a:buFont typeface="Wingdings" panose="05000000000000000000" pitchFamily="2" charset="2"/>
              <a:buChar char="Ø"/>
            </a:pPr>
            <a:r>
              <a:rPr lang="en-IN" dirty="0"/>
              <a:t>We plan to employ the best team for technical support to help in the case of a technical emergency or difficulty (e.g. the app crashes).</a:t>
            </a:r>
          </a:p>
          <a:p>
            <a:pPr lvl="0" algn="just">
              <a:buFont typeface="Wingdings" panose="05000000000000000000" pitchFamily="2" charset="2"/>
              <a:buChar char="Ø"/>
            </a:pPr>
            <a:r>
              <a:rPr lang="en-IN" dirty="0"/>
              <a:t>There is a risk of un-ethical activities from the part of the medicine delivery executives like theft of prescribed medicines etc. so, to make sure of our customer assurance and safety, we impose strict protocols on our human resources.</a:t>
            </a:r>
          </a:p>
          <a:p>
            <a:pPr algn="just">
              <a:buFont typeface="Wingdings" panose="05000000000000000000" pitchFamily="2" charset="2"/>
              <a:buChar char="Ø"/>
            </a:pPr>
            <a:r>
              <a:rPr lang="en-IN" dirty="0"/>
              <a:t>We make sure that our application is encrypted to the maximum in order to avoid any loopholes in the payment gateway allowing cyber-crimes.</a:t>
            </a:r>
          </a:p>
        </p:txBody>
      </p:sp>
    </p:spTree>
    <p:extLst>
      <p:ext uri="{BB962C8B-B14F-4D97-AF65-F5344CB8AC3E}">
        <p14:creationId xmlns:p14="http://schemas.microsoft.com/office/powerpoint/2010/main" val="3291477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Scale</a:t>
            </a:r>
            <a:endParaRPr lang="en-IN" dirty="0"/>
          </a:p>
        </p:txBody>
      </p:sp>
      <p:sp>
        <p:nvSpPr>
          <p:cNvPr id="3" name="Content Placeholder 2"/>
          <p:cNvSpPr>
            <a:spLocks noGrp="1"/>
          </p:cNvSpPr>
          <p:nvPr>
            <p:ph idx="1"/>
          </p:nvPr>
        </p:nvSpPr>
        <p:spPr/>
        <p:txBody>
          <a:bodyPr>
            <a:normAutofit fontScale="92500" lnSpcReduction="10000"/>
          </a:bodyPr>
          <a:lstStyle/>
          <a:p>
            <a:pPr lvl="0"/>
            <a:r>
              <a:rPr lang="en-IN" sz="2200" b="1" dirty="0"/>
              <a:t>Recruits</a:t>
            </a:r>
            <a:endParaRPr lang="en-IN" sz="2200" dirty="0"/>
          </a:p>
          <a:p>
            <a:pPr lvl="0" algn="just">
              <a:buFont typeface="Wingdings" panose="05000000000000000000" pitchFamily="2" charset="2"/>
              <a:buChar char="Ø"/>
            </a:pPr>
            <a:r>
              <a:rPr lang="en-IN" dirty="0"/>
              <a:t>We would like to recruit our delivery executives and ambulance drivers after completing their background checks and complete verification of their details in order to make customers gain trust on our service.</a:t>
            </a:r>
          </a:p>
          <a:p>
            <a:pPr lvl="0" algn="just">
              <a:buFont typeface="Wingdings" panose="05000000000000000000" pitchFamily="2" charset="2"/>
              <a:buChar char="Ø"/>
            </a:pPr>
            <a:r>
              <a:rPr lang="en-IN" dirty="0"/>
              <a:t>We also do background checks on hospitals, clinics etc. as well as medical shops to ensure maximum assurance to our customers.</a:t>
            </a:r>
          </a:p>
          <a:p>
            <a:pPr lvl="0" algn="just">
              <a:buFont typeface="Wingdings" panose="05000000000000000000" pitchFamily="2" charset="2"/>
              <a:buChar char="Ø"/>
            </a:pPr>
            <a:r>
              <a:rPr lang="en-IN" dirty="0"/>
              <a:t>We would like to recruit more like-minded &amp; enthusiastic people for our team who would like to work and improve our AMBCARE application into a much better platform and to eventually lead to making it a one stop medical solution.</a:t>
            </a:r>
          </a:p>
          <a:p>
            <a:endParaRPr lang="en-IN" dirty="0"/>
          </a:p>
        </p:txBody>
      </p:sp>
    </p:spTree>
    <p:extLst>
      <p:ext uri="{BB962C8B-B14F-4D97-AF65-F5344CB8AC3E}">
        <p14:creationId xmlns:p14="http://schemas.microsoft.com/office/powerpoint/2010/main" val="596432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0C1DF-87B3-40FF-8EEA-DD1A6F1A22BB}"/>
              </a:ext>
            </a:extLst>
          </p:cNvPr>
          <p:cNvSpPr>
            <a:spLocks noGrp="1"/>
          </p:cNvSpPr>
          <p:nvPr>
            <p:ph type="title"/>
          </p:nvPr>
        </p:nvSpPr>
        <p:spPr/>
        <p:txBody>
          <a:bodyPr/>
          <a:lstStyle/>
          <a:p>
            <a:pPr algn="ctr"/>
            <a:r>
              <a:rPr lang="en-IN" dirty="0"/>
              <a:t> AMBCARE </a:t>
            </a:r>
          </a:p>
        </p:txBody>
      </p:sp>
      <p:pic>
        <p:nvPicPr>
          <p:cNvPr id="4" name="Content Placeholder 4">
            <a:extLst>
              <a:ext uri="{FF2B5EF4-FFF2-40B4-BE49-F238E27FC236}">
                <a16:creationId xmlns:a16="http://schemas.microsoft.com/office/drawing/2014/main" id="{03BFCCDC-A0A1-4323-88A9-EBF0381EDB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80200" y="2016125"/>
            <a:ext cx="3745925" cy="3449638"/>
          </a:xfrm>
        </p:spPr>
        <p:style>
          <a:lnRef idx="3">
            <a:schemeClr val="lt1"/>
          </a:lnRef>
          <a:fillRef idx="1">
            <a:schemeClr val="accent3"/>
          </a:fillRef>
          <a:effectRef idx="1">
            <a:schemeClr val="accent3"/>
          </a:effectRef>
          <a:fontRef idx="minor">
            <a:schemeClr val="lt1"/>
          </a:fontRef>
        </p:style>
      </p:pic>
    </p:spTree>
    <p:extLst>
      <p:ext uri="{BB962C8B-B14F-4D97-AF65-F5344CB8AC3E}">
        <p14:creationId xmlns:p14="http://schemas.microsoft.com/office/powerpoint/2010/main" val="3599852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SCALE</a:t>
            </a:r>
          </a:p>
        </p:txBody>
      </p:sp>
      <p:sp>
        <p:nvSpPr>
          <p:cNvPr id="3" name="Content Placeholder 2"/>
          <p:cNvSpPr>
            <a:spLocks noGrp="1"/>
          </p:cNvSpPr>
          <p:nvPr>
            <p:ph idx="1"/>
          </p:nvPr>
        </p:nvSpPr>
        <p:spPr/>
        <p:txBody>
          <a:bodyPr/>
          <a:lstStyle/>
          <a:p>
            <a:pPr lvl="0"/>
            <a:r>
              <a:rPr lang="en-IN" b="1" dirty="0"/>
              <a:t>Diversification</a:t>
            </a:r>
            <a:endParaRPr lang="en-IN" dirty="0"/>
          </a:p>
          <a:p>
            <a:pPr lvl="0" algn="just">
              <a:buFont typeface="Wingdings" panose="05000000000000000000" pitchFamily="2" charset="2"/>
              <a:buChar char="Ø"/>
            </a:pPr>
            <a:r>
              <a:rPr lang="en-IN" dirty="0"/>
              <a:t>We would like to expand our services in other various cities and states of India in order to save more lives with the help of our AMBCARE application.</a:t>
            </a:r>
          </a:p>
          <a:p>
            <a:pPr lvl="0" algn="just">
              <a:buFont typeface="Wingdings" panose="05000000000000000000" pitchFamily="2" charset="2"/>
              <a:buChar char="Ø"/>
            </a:pPr>
            <a:r>
              <a:rPr lang="en-IN" dirty="0"/>
              <a:t>We would like to expand our range of services in order to get more reach to public about our application and its wide uses.</a:t>
            </a:r>
          </a:p>
          <a:p>
            <a:endParaRPr lang="en-IN" dirty="0"/>
          </a:p>
        </p:txBody>
      </p:sp>
    </p:spTree>
    <p:extLst>
      <p:ext uri="{BB962C8B-B14F-4D97-AF65-F5344CB8AC3E}">
        <p14:creationId xmlns:p14="http://schemas.microsoft.com/office/powerpoint/2010/main" val="2441929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55DB2-0893-41F0-8E4E-659BA26490FA}"/>
              </a:ext>
            </a:extLst>
          </p:cNvPr>
          <p:cNvSpPr>
            <a:spLocks noGrp="1"/>
          </p:cNvSpPr>
          <p:nvPr>
            <p:ph type="title"/>
          </p:nvPr>
        </p:nvSpPr>
        <p:spPr/>
        <p:txBody>
          <a:bodyPr/>
          <a:lstStyle/>
          <a:p>
            <a:r>
              <a:rPr lang="en-US" dirty="0"/>
              <a:t>Innovation</a:t>
            </a:r>
            <a:br>
              <a:rPr lang="en-IN" dirty="0"/>
            </a:br>
            <a:endParaRPr lang="en-IN" dirty="0"/>
          </a:p>
        </p:txBody>
      </p:sp>
      <p:sp>
        <p:nvSpPr>
          <p:cNvPr id="3" name="Content Placeholder 2">
            <a:extLst>
              <a:ext uri="{FF2B5EF4-FFF2-40B4-BE49-F238E27FC236}">
                <a16:creationId xmlns:a16="http://schemas.microsoft.com/office/drawing/2014/main" id="{0FB717AC-BEFE-4283-B564-A711A98E8F83}"/>
              </a:ext>
            </a:extLst>
          </p:cNvPr>
          <p:cNvSpPr>
            <a:spLocks noGrp="1"/>
          </p:cNvSpPr>
          <p:nvPr>
            <p:ph idx="1"/>
          </p:nvPr>
        </p:nvSpPr>
        <p:spPr/>
        <p:txBody>
          <a:bodyPr/>
          <a:lstStyle/>
          <a:p>
            <a:pPr lvl="0" algn="just">
              <a:lnSpc>
                <a:spcPct val="107000"/>
              </a:lnSpc>
            </a:pPr>
            <a:r>
              <a:rPr lang="en-IN" sz="1800" dirty="0">
                <a:effectLst/>
                <a:ea typeface="Calibri" panose="020F0502020204030204" pitchFamily="34" charset="0"/>
                <a:cs typeface="Times New Roman" panose="02020603050405020304" pitchFamily="18" charset="0"/>
              </a:rPr>
              <a:t>Brainstorming</a:t>
            </a:r>
          </a:p>
          <a:p>
            <a:pPr lvl="0" algn="just">
              <a:lnSpc>
                <a:spcPct val="107000"/>
              </a:lnSpc>
            </a:pPr>
            <a:r>
              <a:rPr lang="en-IN" sz="1800" dirty="0">
                <a:effectLst/>
                <a:ea typeface="Calibri" panose="020F0502020204030204" pitchFamily="34" charset="0"/>
                <a:cs typeface="Times New Roman" panose="02020603050405020304" pitchFamily="18" charset="0"/>
              </a:rPr>
              <a:t>Business model canvas</a:t>
            </a:r>
          </a:p>
          <a:p>
            <a:pPr lvl="0" algn="just">
              <a:lnSpc>
                <a:spcPct val="107000"/>
              </a:lnSpc>
            </a:pPr>
            <a:r>
              <a:rPr lang="en-IN" sz="1800" dirty="0">
                <a:effectLst/>
                <a:ea typeface="Calibri" panose="020F0502020204030204" pitchFamily="34" charset="0"/>
                <a:cs typeface="Times New Roman" panose="02020603050405020304" pitchFamily="18" charset="0"/>
              </a:rPr>
              <a:t>Design thinking</a:t>
            </a:r>
          </a:p>
          <a:p>
            <a:pPr lvl="1" algn="just">
              <a:lnSpc>
                <a:spcPct val="107000"/>
              </a:lnSpc>
            </a:pPr>
            <a:r>
              <a:rPr lang="en-IN" sz="1600" dirty="0">
                <a:effectLst/>
                <a:ea typeface="Calibri" panose="020F0502020204030204" pitchFamily="34" charset="0"/>
                <a:cs typeface="Times New Roman" panose="02020603050405020304" pitchFamily="18" charset="0"/>
              </a:rPr>
              <a:t>Three in One application </a:t>
            </a:r>
          </a:p>
          <a:p>
            <a:pPr lvl="1" algn="just">
              <a:lnSpc>
                <a:spcPct val="107000"/>
              </a:lnSpc>
            </a:pPr>
            <a:r>
              <a:rPr lang="en-IN" sz="1600" dirty="0">
                <a:effectLst/>
                <a:ea typeface="Calibri" panose="020F0502020204030204" pitchFamily="34" charset="0"/>
                <a:cs typeface="Times New Roman" panose="02020603050405020304" pitchFamily="18" charset="0"/>
              </a:rPr>
              <a:t>Serving as a bridge between our customers and request providers .</a:t>
            </a:r>
          </a:p>
          <a:p>
            <a:pPr lvl="1" algn="just">
              <a:lnSpc>
                <a:spcPct val="107000"/>
              </a:lnSpc>
            </a:pPr>
            <a:r>
              <a:rPr lang="en-IN" sz="1600" dirty="0">
                <a:effectLst/>
                <a:ea typeface="Calibri" panose="020F0502020204030204" pitchFamily="34" charset="0"/>
                <a:cs typeface="Times New Roman" panose="02020603050405020304" pitchFamily="18" charset="0"/>
              </a:rPr>
              <a:t>Introducing  advanced algorithm to handle all process and management automatically .</a:t>
            </a:r>
          </a:p>
          <a:p>
            <a:pPr lvl="1" algn="just">
              <a:lnSpc>
                <a:spcPct val="107000"/>
              </a:lnSpc>
              <a:spcAft>
                <a:spcPts val="800"/>
              </a:spcAft>
            </a:pPr>
            <a:r>
              <a:rPr lang="en-IN" sz="1600" dirty="0">
                <a:effectLst/>
                <a:ea typeface="Calibri" panose="020F0502020204030204" pitchFamily="34" charset="0"/>
                <a:cs typeface="Times New Roman" panose="02020603050405020304" pitchFamily="18" charset="0"/>
              </a:rPr>
              <a:t>Bringing new services to our customers.</a:t>
            </a:r>
          </a:p>
          <a:p>
            <a:endParaRPr lang="en-IN" dirty="0"/>
          </a:p>
        </p:txBody>
      </p:sp>
    </p:spTree>
    <p:extLst>
      <p:ext uri="{BB962C8B-B14F-4D97-AF65-F5344CB8AC3E}">
        <p14:creationId xmlns:p14="http://schemas.microsoft.com/office/powerpoint/2010/main" val="39504973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E960D-11DB-40E0-A1E6-CE24B470D532}"/>
              </a:ext>
            </a:extLst>
          </p:cNvPr>
          <p:cNvSpPr>
            <a:spLocks noGrp="1"/>
          </p:cNvSpPr>
          <p:nvPr>
            <p:ph type="title"/>
          </p:nvPr>
        </p:nvSpPr>
        <p:spPr/>
        <p:txBody>
          <a:bodyPr/>
          <a:lstStyle/>
          <a:p>
            <a:r>
              <a:rPr lang="en-US" dirty="0"/>
              <a:t>X-factor </a:t>
            </a:r>
            <a:endParaRPr lang="en-IN" dirty="0"/>
          </a:p>
        </p:txBody>
      </p:sp>
      <p:sp>
        <p:nvSpPr>
          <p:cNvPr id="3" name="Content Placeholder 2">
            <a:extLst>
              <a:ext uri="{FF2B5EF4-FFF2-40B4-BE49-F238E27FC236}">
                <a16:creationId xmlns:a16="http://schemas.microsoft.com/office/drawing/2014/main" id="{B2FF104B-7821-44A1-9F8A-5C6A9A2F5BD4}"/>
              </a:ext>
            </a:extLst>
          </p:cNvPr>
          <p:cNvSpPr>
            <a:spLocks noGrp="1"/>
          </p:cNvSpPr>
          <p:nvPr>
            <p:ph idx="1"/>
          </p:nvPr>
        </p:nvSpPr>
        <p:spPr/>
        <p:txBody>
          <a:bodyPr/>
          <a:lstStyle/>
          <a:p>
            <a:pPr lvl="0" algn="just"/>
            <a:r>
              <a:rPr lang="en-IN" dirty="0"/>
              <a:t>Our brand stands out with respect to our competitors because of the exceptional quality of our services and the diverse application that our platform offers.</a:t>
            </a:r>
          </a:p>
          <a:p>
            <a:pPr lvl="0" algn="just"/>
            <a:r>
              <a:rPr lang="en-IN" dirty="0"/>
              <a:t>Following strict Covid-19 protocols and hygienic measures by our professionals which automatically attracts customers to our service.</a:t>
            </a:r>
          </a:p>
          <a:p>
            <a:pPr lvl="0" algn="just"/>
            <a:r>
              <a:rPr lang="en-IN" dirty="0"/>
              <a:t>The prices and discounts that we offer for our services also makes us standout from our competitors.</a:t>
            </a:r>
          </a:p>
          <a:p>
            <a:pPr lvl="0" algn="just"/>
            <a:r>
              <a:rPr lang="en-IN" dirty="0"/>
              <a:t>The accumulation of services from both public as well as private sectors help our customers access healthcare facilities of all types.</a:t>
            </a:r>
          </a:p>
          <a:p>
            <a:endParaRPr lang="en-IN" dirty="0"/>
          </a:p>
        </p:txBody>
      </p:sp>
    </p:spTree>
    <p:extLst>
      <p:ext uri="{BB962C8B-B14F-4D97-AF65-F5344CB8AC3E}">
        <p14:creationId xmlns:p14="http://schemas.microsoft.com/office/powerpoint/2010/main" val="3549748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4F713-E312-470D-92DB-FF8C0BA12C5D}"/>
              </a:ext>
            </a:extLst>
          </p:cNvPr>
          <p:cNvSpPr>
            <a:spLocks noGrp="1"/>
          </p:cNvSpPr>
          <p:nvPr>
            <p:ph type="title"/>
          </p:nvPr>
        </p:nvSpPr>
        <p:spPr/>
        <p:txBody>
          <a:bodyPr/>
          <a:lstStyle/>
          <a:p>
            <a:r>
              <a:rPr lang="en-US" dirty="0"/>
              <a:t>Interview - 1</a:t>
            </a:r>
            <a:endParaRPr lang="en-IN" dirty="0"/>
          </a:p>
        </p:txBody>
      </p:sp>
      <p:sp>
        <p:nvSpPr>
          <p:cNvPr id="3" name="Content Placeholder 2">
            <a:extLst>
              <a:ext uri="{FF2B5EF4-FFF2-40B4-BE49-F238E27FC236}">
                <a16:creationId xmlns:a16="http://schemas.microsoft.com/office/drawing/2014/main" id="{E870AD1F-919F-4676-B680-B56BC7A109FA}"/>
              </a:ext>
            </a:extLst>
          </p:cNvPr>
          <p:cNvSpPr>
            <a:spLocks noGrp="1"/>
          </p:cNvSpPr>
          <p:nvPr>
            <p:ph idx="1"/>
          </p:nvPr>
        </p:nvSpPr>
        <p:spPr>
          <a:xfrm>
            <a:off x="1367161" y="2015731"/>
            <a:ext cx="10173810" cy="4145371"/>
          </a:xfrm>
        </p:spPr>
        <p:txBody>
          <a:bodyPr>
            <a:normAutofit fontScale="62500" lnSpcReduction="20000"/>
          </a:bodyPr>
          <a:lstStyle/>
          <a:p>
            <a:pPr marL="0" indent="0" algn="just">
              <a:buNone/>
            </a:pPr>
            <a:r>
              <a:rPr lang="en-US" b="1" dirty="0"/>
              <a:t>1)Would you prefer buying medicines straight from pharmacies or would you spend a little more money and buy medicines through an application like ours?</a:t>
            </a:r>
          </a:p>
          <a:p>
            <a:pPr marL="0" indent="0" algn="just">
              <a:buNone/>
            </a:pPr>
            <a:r>
              <a:rPr lang="en-US" dirty="0"/>
              <a:t>Ans: I will buy using the app, because sometimes transport facility will not be available to travel to buy medicines and we may need to go to many shops to find the desired medicine which takes too much time . If every medicine is available in the app, I will surely choose this option. </a:t>
            </a:r>
          </a:p>
          <a:p>
            <a:pPr marL="0" indent="0" algn="just">
              <a:buNone/>
            </a:pPr>
            <a:r>
              <a:rPr lang="en-US" b="1" dirty="0"/>
              <a:t>2)Normally how do you call an ambulance when there is an emergency or a need?</a:t>
            </a:r>
          </a:p>
          <a:p>
            <a:pPr marL="0" indent="0" algn="just">
              <a:buNone/>
            </a:pPr>
            <a:r>
              <a:rPr lang="en-US" dirty="0"/>
              <a:t>Ans: I didn’t face any emergency situation yet. I don’t have any contact details of any ambulance service providers. So only way to get contact details is by googling . </a:t>
            </a:r>
          </a:p>
          <a:p>
            <a:pPr marL="0" indent="0" algn="just">
              <a:buNone/>
            </a:pPr>
            <a:r>
              <a:rPr lang="en-US" b="1" dirty="0"/>
              <a:t>3)Would you prefer calling an ambulance through an application which gives you many options including live tracking etc.?</a:t>
            </a:r>
          </a:p>
          <a:p>
            <a:pPr marL="0" indent="0" algn="just">
              <a:buNone/>
            </a:pPr>
            <a:r>
              <a:rPr lang="en-US" dirty="0"/>
              <a:t>Ans: I will surely use this app. Not only me but others who needed this kind of help will surely use your app. If we have a app like this with us, we don’t need to waste time googling contact details during emergency. Open your app and get the nearest ambulance asap. This app will be really helpful and I will use it.</a:t>
            </a:r>
          </a:p>
          <a:p>
            <a:pPr marL="0" indent="0" algn="just">
              <a:buNone/>
            </a:pPr>
            <a:r>
              <a:rPr lang="en-US" b="1" dirty="0"/>
              <a:t>4)What is your view on an app like ours?</a:t>
            </a:r>
          </a:p>
          <a:p>
            <a:pPr marL="0" indent="0" algn="just">
              <a:buNone/>
            </a:pPr>
            <a:r>
              <a:rPr lang="en-US" dirty="0"/>
              <a:t>Ans: The idea is good if this features will also be available to poor people in a affordable manner. The delivery charge for medicine delivery should also be minimum so everyone would use your app. This type of application will be really helpful in this kind of situation(covid).I will surely use this app and also  will recommend to my friends.</a:t>
            </a:r>
            <a:endParaRPr lang="en-IN" dirty="0"/>
          </a:p>
        </p:txBody>
      </p:sp>
      <p:pic>
        <p:nvPicPr>
          <p:cNvPr id="4" name="Marshal P Mathew 2021-12-05 14-18-30">
            <a:hlinkClick r:id="" action="ppaction://media"/>
            <a:extLst>
              <a:ext uri="{FF2B5EF4-FFF2-40B4-BE49-F238E27FC236}">
                <a16:creationId xmlns:a16="http://schemas.microsoft.com/office/drawing/2014/main" id="{35D46EEF-FF9C-4593-8A33-852053B0C3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469336" y="841773"/>
            <a:ext cx="487363" cy="487363"/>
          </a:xfrm>
          <a:prstGeom prst="rect">
            <a:avLst/>
          </a:prstGeom>
        </p:spPr>
      </p:pic>
    </p:spTree>
    <p:extLst>
      <p:ext uri="{BB962C8B-B14F-4D97-AF65-F5344CB8AC3E}">
        <p14:creationId xmlns:p14="http://schemas.microsoft.com/office/powerpoint/2010/main" val="328041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42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E5681-08F0-4EFD-A999-BEA0B42F826A}"/>
              </a:ext>
            </a:extLst>
          </p:cNvPr>
          <p:cNvSpPr>
            <a:spLocks noGrp="1"/>
          </p:cNvSpPr>
          <p:nvPr>
            <p:ph type="title"/>
          </p:nvPr>
        </p:nvSpPr>
        <p:spPr/>
        <p:txBody>
          <a:bodyPr/>
          <a:lstStyle/>
          <a:p>
            <a:r>
              <a:rPr lang="en-US" dirty="0"/>
              <a:t>INTERVIEW - 2</a:t>
            </a:r>
            <a:endParaRPr lang="en-IN" dirty="0"/>
          </a:p>
        </p:txBody>
      </p:sp>
      <p:sp>
        <p:nvSpPr>
          <p:cNvPr id="3" name="Content Placeholder 2">
            <a:extLst>
              <a:ext uri="{FF2B5EF4-FFF2-40B4-BE49-F238E27FC236}">
                <a16:creationId xmlns:a16="http://schemas.microsoft.com/office/drawing/2014/main" id="{A3F0F1CA-166C-4553-A53A-A2651638646B}"/>
              </a:ext>
            </a:extLst>
          </p:cNvPr>
          <p:cNvSpPr>
            <a:spLocks noGrp="1"/>
          </p:cNvSpPr>
          <p:nvPr>
            <p:ph idx="1"/>
          </p:nvPr>
        </p:nvSpPr>
        <p:spPr>
          <a:xfrm>
            <a:off x="1451579" y="2015733"/>
            <a:ext cx="9965104" cy="4154248"/>
          </a:xfrm>
        </p:spPr>
        <p:txBody>
          <a:bodyPr>
            <a:normAutofit fontScale="70000" lnSpcReduction="20000"/>
          </a:bodyPr>
          <a:lstStyle/>
          <a:p>
            <a:pPr marL="0" indent="0" algn="just">
              <a:lnSpc>
                <a:spcPct val="107000"/>
              </a:lnSpc>
              <a:spcAft>
                <a:spcPts val="800"/>
              </a:spcAft>
              <a:buNone/>
            </a:pPr>
            <a:r>
              <a:rPr lang="en-IN" dirty="0">
                <a:effectLst/>
                <a:ea typeface="Calibri" panose="020F0502020204030204" pitchFamily="34" charset="0"/>
                <a:cs typeface="Times New Roman" panose="02020603050405020304" pitchFamily="18" charset="0"/>
              </a:rPr>
              <a:t>After giving a brief description about AMBCARE and the various services offered by our app, we asked the owner of the pharmacy the following questions:</a:t>
            </a:r>
          </a:p>
          <a:p>
            <a:pPr marL="0" lvl="0" indent="0" algn="just">
              <a:lnSpc>
                <a:spcPct val="107000"/>
              </a:lnSpc>
              <a:buNone/>
            </a:pPr>
            <a:r>
              <a:rPr lang="en-IN" b="1" dirty="0">
                <a:effectLst/>
                <a:ea typeface="Calibri" panose="020F0502020204030204" pitchFamily="34" charset="0"/>
                <a:cs typeface="Times New Roman" panose="02020603050405020304" pitchFamily="18" charset="0"/>
              </a:rPr>
              <a:t>1)How many of your customers prefer home delivery of medicines?</a:t>
            </a:r>
          </a:p>
          <a:p>
            <a:pPr marL="0" lvl="0" indent="0" algn="just">
              <a:lnSpc>
                <a:spcPct val="107000"/>
              </a:lnSpc>
              <a:buNone/>
            </a:pPr>
            <a:r>
              <a:rPr lang="en-IN" dirty="0">
                <a:effectLst/>
                <a:ea typeface="Calibri" panose="020F0502020204030204" pitchFamily="34" charset="0"/>
                <a:cs typeface="Times New Roman" panose="02020603050405020304" pitchFamily="18" charset="0"/>
              </a:rPr>
              <a:t>Ans: Though most customers prefer visiting the pharmacy with a doctors prescription to purchase the medicine, there are some customers who book orders by contacting the pharmacy and the delivery boy delivers the medicines to their houses.</a:t>
            </a:r>
          </a:p>
          <a:p>
            <a:pPr marL="0" lvl="0" indent="0" algn="just">
              <a:lnSpc>
                <a:spcPct val="107000"/>
              </a:lnSpc>
              <a:buNone/>
            </a:pPr>
            <a:r>
              <a:rPr lang="en-IN" b="1" dirty="0">
                <a:effectLst/>
                <a:ea typeface="Calibri" panose="020F0502020204030204" pitchFamily="34" charset="0"/>
                <a:cs typeface="Times New Roman" panose="02020603050405020304" pitchFamily="18" charset="0"/>
              </a:rPr>
              <a:t>2)What are the general age groups that prefer this kind of a service?</a:t>
            </a:r>
          </a:p>
          <a:p>
            <a:pPr marL="0" lvl="0" indent="0" algn="just">
              <a:lnSpc>
                <a:spcPct val="107000"/>
              </a:lnSpc>
              <a:buNone/>
            </a:pPr>
            <a:r>
              <a:rPr lang="en-IN" dirty="0">
                <a:effectLst/>
                <a:ea typeface="Calibri" panose="020F0502020204030204" pitchFamily="34" charset="0"/>
                <a:cs typeface="Times New Roman" panose="02020603050405020304" pitchFamily="18" charset="0"/>
              </a:rPr>
              <a:t>Ans: Most customers visiting the shop generally belong to the age group 50-60 years.</a:t>
            </a:r>
          </a:p>
          <a:p>
            <a:pPr marL="0" lvl="0" indent="0" algn="just">
              <a:lnSpc>
                <a:spcPct val="107000"/>
              </a:lnSpc>
              <a:buNone/>
            </a:pPr>
            <a:r>
              <a:rPr lang="en-IN" b="1" dirty="0">
                <a:effectLst/>
                <a:ea typeface="Calibri" panose="020F0502020204030204" pitchFamily="34" charset="0"/>
                <a:cs typeface="Times New Roman" panose="02020603050405020304" pitchFamily="18" charset="0"/>
              </a:rPr>
              <a:t>3)Would you prefer to collaborative with an app like ours?</a:t>
            </a:r>
          </a:p>
          <a:p>
            <a:pPr marL="0" lvl="0" indent="0" algn="just">
              <a:lnSpc>
                <a:spcPct val="107000"/>
              </a:lnSpc>
              <a:buNone/>
            </a:pPr>
            <a:r>
              <a:rPr lang="en-IN" dirty="0">
                <a:effectLst/>
                <a:ea typeface="Calibri" panose="020F0502020204030204" pitchFamily="34" charset="0"/>
                <a:cs typeface="Times New Roman" panose="02020603050405020304" pitchFamily="18" charset="0"/>
              </a:rPr>
              <a:t>Ans: With most customers preferring home delivery and considering the age group of the majority of customers, it wouldn’t be a bad idea to partner with AMBCARE.</a:t>
            </a:r>
          </a:p>
          <a:p>
            <a:pPr marL="0" lvl="0" indent="0" algn="just">
              <a:lnSpc>
                <a:spcPct val="107000"/>
              </a:lnSpc>
              <a:buNone/>
            </a:pPr>
            <a:r>
              <a:rPr lang="en-IN" b="1" dirty="0">
                <a:effectLst/>
                <a:ea typeface="Calibri" panose="020F0502020204030204" pitchFamily="34" charset="0"/>
                <a:cs typeface="Times New Roman" panose="02020603050405020304" pitchFamily="18" charset="0"/>
              </a:rPr>
              <a:t>4)What is your view on an app like ours?</a:t>
            </a:r>
          </a:p>
          <a:p>
            <a:pPr marL="0" lvl="0" indent="0" algn="just">
              <a:lnSpc>
                <a:spcPct val="107000"/>
              </a:lnSpc>
              <a:buNone/>
            </a:pPr>
            <a:r>
              <a:rPr lang="en-IN" dirty="0">
                <a:effectLst/>
                <a:ea typeface="Calibri" panose="020F0502020204030204" pitchFamily="34" charset="0"/>
                <a:cs typeface="Times New Roman" panose="02020603050405020304" pitchFamily="18" charset="0"/>
              </a:rPr>
              <a:t>Ans: This a very good initiative. Using this app the customers could easily place orders from their own houses and the pharmacy could handle the deliveries more comfortably</a:t>
            </a:r>
            <a:r>
              <a:rPr lang="en-IN" dirty="0">
                <a:effectLst/>
                <a:latin typeface="Calibri" panose="020F0502020204030204" pitchFamily="34" charset="0"/>
                <a:ea typeface="Calibri" panose="020F0502020204030204" pitchFamily="34" charset="0"/>
                <a:cs typeface="Times New Roman" panose="02020603050405020304" pitchFamily="18" charset="0"/>
              </a:rPr>
              <a:t>.</a:t>
            </a:r>
          </a:p>
          <a:p>
            <a:endParaRPr lang="en-IN" dirty="0"/>
          </a:p>
        </p:txBody>
      </p:sp>
      <p:pic>
        <p:nvPicPr>
          <p:cNvPr id="4" name="final">
            <a:hlinkClick r:id="" action="ppaction://media"/>
            <a:extLst>
              <a:ext uri="{FF2B5EF4-FFF2-40B4-BE49-F238E27FC236}">
                <a16:creationId xmlns:a16="http://schemas.microsoft.com/office/drawing/2014/main" id="{5355157E-1C45-4E09-8ED4-48645BF11DD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90895" y="841773"/>
            <a:ext cx="487363" cy="487363"/>
          </a:xfrm>
          <a:prstGeom prst="rect">
            <a:avLst/>
          </a:prstGeom>
        </p:spPr>
      </p:pic>
    </p:spTree>
    <p:extLst>
      <p:ext uri="{BB962C8B-B14F-4D97-AF65-F5344CB8AC3E}">
        <p14:creationId xmlns:p14="http://schemas.microsoft.com/office/powerpoint/2010/main" val="1564385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B902F-C033-4633-9D4F-F4959A7CD90E}"/>
              </a:ext>
            </a:extLst>
          </p:cNvPr>
          <p:cNvSpPr>
            <a:spLocks noGrp="1"/>
          </p:cNvSpPr>
          <p:nvPr>
            <p:ph type="title"/>
          </p:nvPr>
        </p:nvSpPr>
        <p:spPr/>
        <p:txBody>
          <a:bodyPr/>
          <a:lstStyle/>
          <a:p>
            <a:r>
              <a:rPr lang="en-US" dirty="0"/>
              <a:t>Interview - 3</a:t>
            </a:r>
            <a:endParaRPr lang="en-IN" dirty="0"/>
          </a:p>
        </p:txBody>
      </p:sp>
      <p:sp>
        <p:nvSpPr>
          <p:cNvPr id="3" name="Content Placeholder 2">
            <a:extLst>
              <a:ext uri="{FF2B5EF4-FFF2-40B4-BE49-F238E27FC236}">
                <a16:creationId xmlns:a16="http://schemas.microsoft.com/office/drawing/2014/main" id="{13303E51-D715-4845-8CAB-A1A528A57795}"/>
              </a:ext>
            </a:extLst>
          </p:cNvPr>
          <p:cNvSpPr>
            <a:spLocks noGrp="1"/>
          </p:cNvSpPr>
          <p:nvPr>
            <p:ph idx="1"/>
          </p:nvPr>
        </p:nvSpPr>
        <p:spPr>
          <a:xfrm>
            <a:off x="1522601" y="2317573"/>
            <a:ext cx="9450199" cy="3612710"/>
          </a:xfrm>
        </p:spPr>
        <p:txBody>
          <a:bodyPr>
            <a:noAutofit/>
          </a:bodyPr>
          <a:lstStyle/>
          <a:p>
            <a:pPr marL="0" indent="0" algn="just">
              <a:buNone/>
            </a:pPr>
            <a:r>
              <a:rPr lang="en-US" sz="1600" b="1" dirty="0"/>
              <a:t>1)How do you usually call an ambulance during emergency?</a:t>
            </a:r>
          </a:p>
          <a:p>
            <a:pPr marL="0" indent="0" algn="just">
              <a:buNone/>
            </a:pPr>
            <a:r>
              <a:rPr lang="en-US" sz="1600" dirty="0"/>
              <a:t>Ans: </a:t>
            </a:r>
            <a:r>
              <a:rPr lang="en-US" sz="1600"/>
              <a:t>I don’t </a:t>
            </a:r>
            <a:r>
              <a:rPr lang="en-US" sz="1600" dirty="0"/>
              <a:t>have numbers of any ambulance drivers yet so I need to search in google in case of emergency.</a:t>
            </a:r>
          </a:p>
          <a:p>
            <a:pPr marL="0" indent="0" algn="just">
              <a:buNone/>
            </a:pPr>
            <a:r>
              <a:rPr lang="en-US" sz="1600" b="1" dirty="0"/>
              <a:t>2)How do you usually buy medicines? </a:t>
            </a:r>
          </a:p>
          <a:p>
            <a:pPr marL="0" indent="0" algn="just">
              <a:buNone/>
            </a:pPr>
            <a:r>
              <a:rPr lang="en-US" sz="1600" dirty="0"/>
              <a:t>Ans: From a nearby pharmacy or if the medicine is not available there then I need to approach a Pharmacy which is far away from my place.</a:t>
            </a:r>
          </a:p>
          <a:p>
            <a:pPr marL="0" indent="0" algn="just">
              <a:buNone/>
            </a:pPr>
            <a:r>
              <a:rPr lang="en-US" sz="1600" b="1" dirty="0"/>
              <a:t>3) What is your view on an app like ours? </a:t>
            </a:r>
          </a:p>
          <a:p>
            <a:pPr marL="0" indent="0" algn="just">
              <a:buNone/>
            </a:pPr>
            <a:r>
              <a:rPr lang="en-US" sz="1600" dirty="0"/>
              <a:t>Ans:" Most likely because most of the facilities that you've mentioned is accessible at a place and at a go so it sounds good“.</a:t>
            </a:r>
            <a:endParaRPr lang="en-IN" sz="1600" dirty="0"/>
          </a:p>
        </p:txBody>
      </p:sp>
      <p:pic>
        <p:nvPicPr>
          <p:cNvPr id="4" name="Devika New 2021-12-04 19-58-28">
            <a:hlinkClick r:id="" action="ppaction://media"/>
            <a:extLst>
              <a:ext uri="{FF2B5EF4-FFF2-40B4-BE49-F238E27FC236}">
                <a16:creationId xmlns:a16="http://schemas.microsoft.com/office/drawing/2014/main" id="{37824294-B31B-46DE-B06C-F0C3E52CEA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573141" y="804519"/>
            <a:ext cx="487363" cy="487363"/>
          </a:xfrm>
          <a:prstGeom prst="rect">
            <a:avLst/>
          </a:prstGeom>
        </p:spPr>
      </p:pic>
    </p:spTree>
    <p:extLst>
      <p:ext uri="{BB962C8B-B14F-4D97-AF65-F5344CB8AC3E}">
        <p14:creationId xmlns:p14="http://schemas.microsoft.com/office/powerpoint/2010/main" val="4149140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4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5CEB0-94DC-4E72-8E35-72F294BBC65D}"/>
              </a:ext>
            </a:extLst>
          </p:cNvPr>
          <p:cNvSpPr>
            <a:spLocks noGrp="1"/>
          </p:cNvSpPr>
          <p:nvPr>
            <p:ph type="title"/>
          </p:nvPr>
        </p:nvSpPr>
        <p:spPr/>
        <p:txBody>
          <a:bodyPr/>
          <a:lstStyle/>
          <a:p>
            <a:r>
              <a:rPr lang="en-US" dirty="0"/>
              <a:t>Interview - 4</a:t>
            </a:r>
            <a:endParaRPr lang="en-IN" dirty="0"/>
          </a:p>
        </p:txBody>
      </p:sp>
      <p:sp>
        <p:nvSpPr>
          <p:cNvPr id="3" name="Content Placeholder 2">
            <a:extLst>
              <a:ext uri="{FF2B5EF4-FFF2-40B4-BE49-F238E27FC236}">
                <a16:creationId xmlns:a16="http://schemas.microsoft.com/office/drawing/2014/main" id="{D3A3828A-D14E-423D-8503-5E8195572E7C}"/>
              </a:ext>
            </a:extLst>
          </p:cNvPr>
          <p:cNvSpPr>
            <a:spLocks noGrp="1"/>
          </p:cNvSpPr>
          <p:nvPr>
            <p:ph idx="1"/>
          </p:nvPr>
        </p:nvSpPr>
        <p:spPr/>
        <p:txBody>
          <a:bodyPr>
            <a:normAutofit/>
          </a:bodyPr>
          <a:lstStyle/>
          <a:p>
            <a:pPr marL="0" indent="0" algn="just">
              <a:buNone/>
            </a:pPr>
            <a:r>
              <a:rPr lang="en-US" sz="1600" b="1" dirty="0"/>
              <a:t>1)How do you book an ambulance ?</a:t>
            </a:r>
          </a:p>
          <a:p>
            <a:pPr marL="0" indent="0" algn="just">
              <a:buNone/>
            </a:pPr>
            <a:r>
              <a:rPr lang="en-US" sz="1600" dirty="0"/>
              <a:t>Ans: By calling 108 or by collecting number from friends’.</a:t>
            </a:r>
          </a:p>
          <a:p>
            <a:pPr marL="0" indent="0" algn="just">
              <a:buNone/>
            </a:pPr>
            <a:r>
              <a:rPr lang="en-US" sz="1600" b="1" dirty="0"/>
              <a:t>2)How do you buy medicine? </a:t>
            </a:r>
          </a:p>
          <a:p>
            <a:pPr marL="0" indent="0" algn="just">
              <a:buNone/>
            </a:pPr>
            <a:r>
              <a:rPr lang="en-US" sz="1600" dirty="0"/>
              <a:t>Ans: Usually by going to medical shops. I have tried buying medicine from online sometimes but faced some difficulties while going manually especially when it is night.</a:t>
            </a:r>
          </a:p>
          <a:p>
            <a:pPr marL="0" indent="0" algn="just">
              <a:buNone/>
            </a:pPr>
            <a:r>
              <a:rPr lang="en-US" sz="1600" b="1" dirty="0"/>
              <a:t>3) What is your view on an app like ours? </a:t>
            </a:r>
          </a:p>
          <a:p>
            <a:pPr marL="0" indent="0" algn="just">
              <a:buNone/>
            </a:pPr>
            <a:r>
              <a:rPr lang="en-US" sz="1600" dirty="0"/>
              <a:t>Ans: Most likely, I’d use this app.  As it is providing all services in one go. </a:t>
            </a:r>
          </a:p>
        </p:txBody>
      </p:sp>
      <p:pic>
        <p:nvPicPr>
          <p:cNvPr id="5" name="Nandz🐰💜(00919188764393)_20211205222317">
            <a:hlinkClick r:id="" action="ppaction://media"/>
            <a:extLst>
              <a:ext uri="{FF2B5EF4-FFF2-40B4-BE49-F238E27FC236}">
                <a16:creationId xmlns:a16="http://schemas.microsoft.com/office/drawing/2014/main" id="{1D4EAFB1-E7BC-41F2-AAD9-155EA2178F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73217" y="719536"/>
            <a:ext cx="609600" cy="609600"/>
          </a:xfrm>
          <a:prstGeom prst="rect">
            <a:avLst/>
          </a:prstGeom>
        </p:spPr>
      </p:pic>
    </p:spTree>
    <p:extLst>
      <p:ext uri="{BB962C8B-B14F-4D97-AF65-F5344CB8AC3E}">
        <p14:creationId xmlns:p14="http://schemas.microsoft.com/office/powerpoint/2010/main" val="138653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6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98485">
                <p:cTn id="7" fill="hold" display="0">
                  <p:stCondLst>
                    <p:cond delay="indefinite"/>
                  </p:stCondLst>
                  <p:endCondLst>
                    <p:cond evt="onStopAudio" delay="0">
                      <p:tgtEl>
                        <p:sldTgt/>
                      </p:tgtEl>
                    </p:cond>
                  </p:endCondLst>
                </p:cTn>
                <p:tgtEl>
                  <p:spTgt spid="5"/>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7B684-49E8-47EB-AA1F-47FBAE730217}"/>
              </a:ext>
            </a:extLst>
          </p:cNvPr>
          <p:cNvSpPr>
            <a:spLocks noGrp="1"/>
          </p:cNvSpPr>
          <p:nvPr>
            <p:ph type="ctrTitle"/>
          </p:nvPr>
        </p:nvSpPr>
        <p:spPr/>
        <p:txBody>
          <a:bodyPr/>
          <a:lstStyle/>
          <a:p>
            <a:r>
              <a:rPr lang="en-US" dirty="0"/>
              <a:t>Thank you</a:t>
            </a:r>
            <a:endParaRPr lang="en-IN" dirty="0"/>
          </a:p>
        </p:txBody>
      </p:sp>
      <p:sp>
        <p:nvSpPr>
          <p:cNvPr id="3" name="Subtitle 2">
            <a:extLst>
              <a:ext uri="{FF2B5EF4-FFF2-40B4-BE49-F238E27FC236}">
                <a16:creationId xmlns:a16="http://schemas.microsoft.com/office/drawing/2014/main" id="{99AE3CE1-EE9E-4AEA-94EF-79BC7CC050F2}"/>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4122487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11F7C-89DF-4641-A6ED-D292D3D0A3A6}"/>
              </a:ext>
            </a:extLst>
          </p:cNvPr>
          <p:cNvSpPr>
            <a:spLocks noGrp="1"/>
          </p:cNvSpPr>
          <p:nvPr>
            <p:ph type="title"/>
          </p:nvPr>
        </p:nvSpPr>
        <p:spPr/>
        <p:txBody>
          <a:bodyPr/>
          <a:lstStyle/>
          <a:p>
            <a:r>
              <a:rPr lang="en-US" dirty="0"/>
              <a:t>GROUP MEMBERS</a:t>
            </a:r>
            <a:endParaRPr lang="en-IN" dirty="0"/>
          </a:p>
        </p:txBody>
      </p:sp>
      <p:sp>
        <p:nvSpPr>
          <p:cNvPr id="3" name="Content Placeholder 2">
            <a:extLst>
              <a:ext uri="{FF2B5EF4-FFF2-40B4-BE49-F238E27FC236}">
                <a16:creationId xmlns:a16="http://schemas.microsoft.com/office/drawing/2014/main" id="{27FE2DC8-B1AB-4812-AE49-DC0F5BC03E1B}"/>
              </a:ext>
            </a:extLst>
          </p:cNvPr>
          <p:cNvSpPr>
            <a:spLocks noGrp="1"/>
          </p:cNvSpPr>
          <p:nvPr>
            <p:ph idx="1"/>
          </p:nvPr>
        </p:nvSpPr>
        <p:spPr/>
        <p:txBody>
          <a:bodyPr/>
          <a:lstStyle/>
          <a:p>
            <a:r>
              <a:rPr lang="en-IN" dirty="0"/>
              <a:t>ANGEL SUSAN VINO                                     20MIA1068</a:t>
            </a:r>
          </a:p>
          <a:p>
            <a:r>
              <a:rPr lang="en-IN" dirty="0"/>
              <a:t>ABHIJAY ANOOP NAIR                                  20MIA1033</a:t>
            </a:r>
          </a:p>
          <a:p>
            <a:r>
              <a:rPr lang="en-IN" dirty="0"/>
              <a:t>ANTONY GEORGE MATHEW K                    20MIA1022</a:t>
            </a:r>
          </a:p>
          <a:p>
            <a:r>
              <a:rPr lang="en-IN" dirty="0"/>
              <a:t>KRISHNENDU S                                             20MIA1036</a:t>
            </a:r>
          </a:p>
          <a:p>
            <a:r>
              <a:rPr lang="en-IN" dirty="0"/>
              <a:t>NOEL BENNY                                                20MIA1020</a:t>
            </a:r>
          </a:p>
          <a:p>
            <a:r>
              <a:rPr lang="en-IN" dirty="0"/>
              <a:t>PARVATHY MENON                                       20MIA1105</a:t>
            </a:r>
          </a:p>
          <a:p>
            <a:pPr marL="0" indent="0">
              <a:buNone/>
            </a:pPr>
            <a:endParaRPr lang="en-IN" dirty="0"/>
          </a:p>
        </p:txBody>
      </p:sp>
    </p:spTree>
    <p:extLst>
      <p:ext uri="{BB962C8B-B14F-4D97-AF65-F5344CB8AC3E}">
        <p14:creationId xmlns:p14="http://schemas.microsoft.com/office/powerpoint/2010/main" val="1021466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7718B-4696-4A14-AF49-DB706EE7513E}"/>
              </a:ext>
            </a:extLst>
          </p:cNvPr>
          <p:cNvSpPr>
            <a:spLocks noGrp="1"/>
          </p:cNvSpPr>
          <p:nvPr>
            <p:ph type="title"/>
          </p:nvPr>
        </p:nvSpPr>
        <p:spPr/>
        <p:txBody>
          <a:bodyPr/>
          <a:lstStyle/>
          <a:p>
            <a:r>
              <a:rPr lang="en-US" dirty="0"/>
              <a:t>AMBCARE</a:t>
            </a:r>
            <a:endParaRPr lang="en-IN" dirty="0"/>
          </a:p>
        </p:txBody>
      </p:sp>
      <p:sp>
        <p:nvSpPr>
          <p:cNvPr id="3" name="Content Placeholder 2">
            <a:extLst>
              <a:ext uri="{FF2B5EF4-FFF2-40B4-BE49-F238E27FC236}">
                <a16:creationId xmlns:a16="http://schemas.microsoft.com/office/drawing/2014/main" id="{DB3A1480-D555-44B2-8169-E8BC2844B2B8}"/>
              </a:ext>
            </a:extLst>
          </p:cNvPr>
          <p:cNvSpPr>
            <a:spLocks noGrp="1"/>
          </p:cNvSpPr>
          <p:nvPr>
            <p:ph idx="1"/>
          </p:nvPr>
        </p:nvSpPr>
        <p:spPr/>
        <p:txBody>
          <a:bodyPr>
            <a:normAutofit fontScale="92500" lnSpcReduction="20000"/>
          </a:bodyPr>
          <a:lstStyle/>
          <a:p>
            <a:r>
              <a:rPr lang="en-US" dirty="0"/>
              <a:t>AMBCARE is an online application connecting various kinds of ambulance services to the very doorsteps of those in need of their service. </a:t>
            </a:r>
          </a:p>
          <a:p>
            <a:r>
              <a:rPr lang="en-US" dirty="0"/>
              <a:t>AMBCARE aims to provide its clients with the preferred type of ambulance, when they want it and where they want it and for what they want it for. </a:t>
            </a:r>
          </a:p>
          <a:p>
            <a:r>
              <a:rPr lang="en-US" dirty="0"/>
              <a:t>AMBCARE medicine delivery services provide doorstep delivery of medicine without any hassle of standing in a queue, this helps in saving time and money.</a:t>
            </a:r>
          </a:p>
          <a:p>
            <a:r>
              <a:rPr lang="en-US" dirty="0"/>
              <a:t>AMBCARE provides 24/7 support with instant responses and live time position tracking of the respective service required.</a:t>
            </a:r>
          </a:p>
          <a:p>
            <a:r>
              <a:rPr lang="en-US" dirty="0"/>
              <a:t>AMBCARE also assist needy with medical team at their doorstep on request.</a:t>
            </a:r>
          </a:p>
          <a:p>
            <a:endParaRPr lang="en-IN" dirty="0"/>
          </a:p>
        </p:txBody>
      </p:sp>
    </p:spTree>
    <p:extLst>
      <p:ext uri="{BB962C8B-B14F-4D97-AF65-F5344CB8AC3E}">
        <p14:creationId xmlns:p14="http://schemas.microsoft.com/office/powerpoint/2010/main" val="1529812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B947-0AD6-450A-A1FD-7A2EFA73DA08}"/>
              </a:ext>
            </a:extLst>
          </p:cNvPr>
          <p:cNvSpPr>
            <a:spLocks noGrp="1"/>
          </p:cNvSpPr>
          <p:nvPr>
            <p:ph type="ctrTitle"/>
          </p:nvPr>
        </p:nvSpPr>
        <p:spPr/>
        <p:txBody>
          <a:bodyPr>
            <a:normAutofit/>
          </a:bodyPr>
          <a:lstStyle/>
          <a:p>
            <a:r>
              <a:rPr lang="en-US" sz="4400" dirty="0"/>
              <a:t>REMAINING PART OF THE STARTUP EQUATION</a:t>
            </a:r>
            <a:endParaRPr lang="en-IN" sz="4400" dirty="0"/>
          </a:p>
        </p:txBody>
      </p:sp>
      <p:sp>
        <p:nvSpPr>
          <p:cNvPr id="3" name="Subtitle 2">
            <a:extLst>
              <a:ext uri="{FF2B5EF4-FFF2-40B4-BE49-F238E27FC236}">
                <a16:creationId xmlns:a16="http://schemas.microsoft.com/office/drawing/2014/main" id="{C37ADC79-5DA7-4E2B-8957-6936004C5F02}"/>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232703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9974E-0307-4D8F-9B0C-29D5596B81D0}"/>
              </a:ext>
            </a:extLst>
          </p:cNvPr>
          <p:cNvSpPr>
            <a:spLocks noGrp="1"/>
          </p:cNvSpPr>
          <p:nvPr>
            <p:ph type="title"/>
          </p:nvPr>
        </p:nvSpPr>
        <p:spPr/>
        <p:txBody>
          <a:bodyPr/>
          <a:lstStyle/>
          <a:p>
            <a:r>
              <a:rPr lang="en-IN" dirty="0"/>
              <a:t>STARTUP EQUATION</a:t>
            </a:r>
          </a:p>
        </p:txBody>
      </p:sp>
      <p:pic>
        <p:nvPicPr>
          <p:cNvPr id="4" name="Picture 2" descr="BRAIN DRAIN: The Startup Equation">
            <a:extLst>
              <a:ext uri="{FF2B5EF4-FFF2-40B4-BE49-F238E27FC236}">
                <a16:creationId xmlns:a16="http://schemas.microsoft.com/office/drawing/2014/main" id="{B834DFF0-BE24-4375-89F4-19909C02B9C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953404" y="2016125"/>
            <a:ext cx="4599517" cy="3449638"/>
          </a:xfrm>
          <a:prstGeom prst="rect">
            <a:avLst/>
          </a:prstGeom>
        </p:spPr>
        <p:style>
          <a:lnRef idx="3">
            <a:schemeClr val="lt1"/>
          </a:lnRef>
          <a:fillRef idx="1">
            <a:schemeClr val="accent3"/>
          </a:fillRef>
          <a:effectRef idx="1">
            <a:schemeClr val="accent3"/>
          </a:effectRef>
          <a:fontRef idx="minor">
            <a:schemeClr val="lt1"/>
          </a:fontRef>
        </p:style>
      </p:pic>
    </p:spTree>
    <p:extLst>
      <p:ext uri="{BB962C8B-B14F-4D97-AF65-F5344CB8AC3E}">
        <p14:creationId xmlns:p14="http://schemas.microsoft.com/office/powerpoint/2010/main" val="2325202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0F64F-2C58-4A15-A784-0286AA5C1572}"/>
              </a:ext>
            </a:extLst>
          </p:cNvPr>
          <p:cNvSpPr>
            <a:spLocks noGrp="1"/>
          </p:cNvSpPr>
          <p:nvPr>
            <p:ph type="title"/>
          </p:nvPr>
        </p:nvSpPr>
        <p:spPr/>
        <p:txBody>
          <a:bodyPr/>
          <a:lstStyle/>
          <a:p>
            <a:r>
              <a:rPr lang="en-US" dirty="0"/>
              <a:t>Second PART OF THE STARTUP EQUATION </a:t>
            </a:r>
            <a:r>
              <a:rPr lang="en-IN" dirty="0"/>
              <a:t>Experience</a:t>
            </a:r>
          </a:p>
        </p:txBody>
      </p:sp>
      <p:sp>
        <p:nvSpPr>
          <p:cNvPr id="3" name="Content Placeholder 2">
            <a:extLst>
              <a:ext uri="{FF2B5EF4-FFF2-40B4-BE49-F238E27FC236}">
                <a16:creationId xmlns:a16="http://schemas.microsoft.com/office/drawing/2014/main" id="{210ADAF9-8A66-40F4-B75C-6B7932C9F4A1}"/>
              </a:ext>
            </a:extLst>
          </p:cNvPr>
          <p:cNvSpPr>
            <a:spLocks noGrp="1"/>
          </p:cNvSpPr>
          <p:nvPr>
            <p:ph idx="1"/>
          </p:nvPr>
        </p:nvSpPr>
        <p:spPr/>
        <p:txBody>
          <a:bodyPr>
            <a:normAutofit/>
          </a:bodyPr>
          <a:lstStyle/>
          <a:p>
            <a:r>
              <a:rPr lang="en-US" sz="2800" dirty="0"/>
              <a:t>Culture</a:t>
            </a:r>
          </a:p>
          <a:p>
            <a:r>
              <a:rPr lang="en-US" sz="2800" dirty="0"/>
              <a:t>Team</a:t>
            </a:r>
          </a:p>
          <a:p>
            <a:r>
              <a:rPr lang="en-US" sz="2800" dirty="0"/>
              <a:t>Customer Experience</a:t>
            </a:r>
          </a:p>
          <a:p>
            <a:r>
              <a:rPr lang="en-US" sz="2800" dirty="0"/>
              <a:t>Brand</a:t>
            </a:r>
            <a:endParaRPr lang="en-IN" sz="2800" dirty="0"/>
          </a:p>
        </p:txBody>
      </p:sp>
    </p:spTree>
    <p:extLst>
      <p:ext uri="{BB962C8B-B14F-4D97-AF65-F5344CB8AC3E}">
        <p14:creationId xmlns:p14="http://schemas.microsoft.com/office/powerpoint/2010/main" val="3396398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26D80-46DC-4B31-B341-13114811AB38}"/>
              </a:ext>
            </a:extLst>
          </p:cNvPr>
          <p:cNvSpPr>
            <a:spLocks noGrp="1"/>
          </p:cNvSpPr>
          <p:nvPr>
            <p:ph type="title"/>
          </p:nvPr>
        </p:nvSpPr>
        <p:spPr/>
        <p:txBody>
          <a:bodyPr/>
          <a:lstStyle/>
          <a:p>
            <a:r>
              <a:rPr lang="en-US" dirty="0"/>
              <a:t>culture</a:t>
            </a:r>
            <a:endParaRPr lang="en-IN" dirty="0"/>
          </a:p>
        </p:txBody>
      </p:sp>
      <p:sp>
        <p:nvSpPr>
          <p:cNvPr id="3" name="Content Placeholder 2">
            <a:extLst>
              <a:ext uri="{FF2B5EF4-FFF2-40B4-BE49-F238E27FC236}">
                <a16:creationId xmlns:a16="http://schemas.microsoft.com/office/drawing/2014/main" id="{67618203-7699-49AE-8CC4-446843937A0B}"/>
              </a:ext>
            </a:extLst>
          </p:cNvPr>
          <p:cNvSpPr>
            <a:spLocks noGrp="1"/>
          </p:cNvSpPr>
          <p:nvPr>
            <p:ph idx="1"/>
          </p:nvPr>
        </p:nvSpPr>
        <p:spPr/>
        <p:txBody>
          <a:bodyPr>
            <a:normAutofit/>
          </a:bodyPr>
          <a:lstStyle/>
          <a:p>
            <a:pPr algn="just"/>
            <a:r>
              <a:rPr lang="en-US" dirty="0"/>
              <a:t>We wish to set a work culture that have a sense of both </a:t>
            </a:r>
            <a:r>
              <a:rPr lang="en-US" b="0" i="0" dirty="0">
                <a:effectLst/>
                <a:latin typeface="sofia-pro-light"/>
              </a:rPr>
              <a:t>freedom and responsibility. </a:t>
            </a:r>
          </a:p>
          <a:p>
            <a:pPr algn="just"/>
            <a:r>
              <a:rPr lang="en-US" dirty="0"/>
              <a:t>We will give the maximum respect to both our users and employees as they are the lifelines of AMBCARE.</a:t>
            </a:r>
          </a:p>
          <a:p>
            <a:pPr algn="just"/>
            <a:r>
              <a:rPr lang="en-US" dirty="0"/>
              <a:t>We make each of our workstations more comfortable for employees as it can help them to work in more peaceful way.</a:t>
            </a:r>
          </a:p>
          <a:p>
            <a:pPr algn="just"/>
            <a:r>
              <a:rPr lang="en-US" dirty="0"/>
              <a:t> We would also create flexible work timings and give increments and appraisals for each targets that they achieve .</a:t>
            </a:r>
          </a:p>
        </p:txBody>
      </p:sp>
    </p:spTree>
    <p:extLst>
      <p:ext uri="{BB962C8B-B14F-4D97-AF65-F5344CB8AC3E}">
        <p14:creationId xmlns:p14="http://schemas.microsoft.com/office/powerpoint/2010/main" val="1537867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58F87-8644-4F6E-AD56-53D0B51ED24D}"/>
              </a:ext>
            </a:extLst>
          </p:cNvPr>
          <p:cNvSpPr>
            <a:spLocks noGrp="1"/>
          </p:cNvSpPr>
          <p:nvPr>
            <p:ph type="title"/>
          </p:nvPr>
        </p:nvSpPr>
        <p:spPr/>
        <p:txBody>
          <a:bodyPr/>
          <a:lstStyle/>
          <a:p>
            <a:r>
              <a:rPr lang="en-US" dirty="0"/>
              <a:t>team</a:t>
            </a:r>
            <a:endParaRPr lang="en-IN" dirty="0"/>
          </a:p>
        </p:txBody>
      </p:sp>
      <p:sp>
        <p:nvSpPr>
          <p:cNvPr id="3" name="Content Placeholder 2">
            <a:extLst>
              <a:ext uri="{FF2B5EF4-FFF2-40B4-BE49-F238E27FC236}">
                <a16:creationId xmlns:a16="http://schemas.microsoft.com/office/drawing/2014/main" id="{B168C0FC-5D51-4EB1-9842-E8E4C9011F28}"/>
              </a:ext>
            </a:extLst>
          </p:cNvPr>
          <p:cNvSpPr>
            <a:spLocks noGrp="1"/>
          </p:cNvSpPr>
          <p:nvPr>
            <p:ph idx="1"/>
          </p:nvPr>
        </p:nvSpPr>
        <p:spPr/>
        <p:txBody>
          <a:bodyPr/>
          <a:lstStyle/>
          <a:p>
            <a:pPr algn="just"/>
            <a:r>
              <a:rPr lang="en-US" dirty="0"/>
              <a:t>We truly believe that working as a team can bring out great changes and outputs and for that we would like to create beautiful and strong bonding with all our employees . </a:t>
            </a:r>
          </a:p>
          <a:p>
            <a:pPr algn="just"/>
            <a:r>
              <a:rPr lang="en-US" dirty="0"/>
              <a:t>This can be done by increasing spaces of communication and for that we would like to create a platform where each member of  AMBCARE can express their ideas without any boundaries.</a:t>
            </a:r>
          </a:p>
          <a:p>
            <a:pPr algn="just"/>
            <a:r>
              <a:rPr lang="en-US" dirty="0"/>
              <a:t>We think that innovative and great ideas are always created when people’s mind are at peace , for this we wish to provide them refreshment activities thereby building stress-free environment.</a:t>
            </a:r>
          </a:p>
          <a:p>
            <a:pPr algn="just"/>
            <a:endParaRPr lang="en-US" dirty="0"/>
          </a:p>
          <a:p>
            <a:pPr marL="0" indent="0" algn="just">
              <a:buNone/>
            </a:pPr>
            <a:endParaRPr lang="en-IN" dirty="0"/>
          </a:p>
        </p:txBody>
      </p:sp>
    </p:spTree>
    <p:extLst>
      <p:ext uri="{BB962C8B-B14F-4D97-AF65-F5344CB8AC3E}">
        <p14:creationId xmlns:p14="http://schemas.microsoft.com/office/powerpoint/2010/main" val="44169984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24E44FCDCD553458FCB3E66F162BBB8" ma:contentTypeVersion="10" ma:contentTypeDescription="Create a new document." ma:contentTypeScope="" ma:versionID="640be416e60b390e6b8d96e31c79b90c">
  <xsd:schema xmlns:xsd="http://www.w3.org/2001/XMLSchema" xmlns:xs="http://www.w3.org/2001/XMLSchema" xmlns:p="http://schemas.microsoft.com/office/2006/metadata/properties" xmlns:ns2="fb49ac89-d54a-41fc-8246-ae8f57ed844f" targetNamespace="http://schemas.microsoft.com/office/2006/metadata/properties" ma:root="true" ma:fieldsID="41955a866d8bd7464f480fcfaf6b7787" ns2:_="">
    <xsd:import namespace="fb49ac89-d54a-41fc-8246-ae8f57ed844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49ac89-d54a-41fc-8246-ae8f57ed84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1B5F4D4-0D99-4C00-BF16-CFAF7C44159F}"/>
</file>

<file path=customXml/itemProps2.xml><?xml version="1.0" encoding="utf-8"?>
<ds:datastoreItem xmlns:ds="http://schemas.openxmlformats.org/officeDocument/2006/customXml" ds:itemID="{8C517758-79D1-4F11-97CE-040DA84CCDEB}"/>
</file>

<file path=customXml/itemProps3.xml><?xml version="1.0" encoding="utf-8"?>
<ds:datastoreItem xmlns:ds="http://schemas.openxmlformats.org/officeDocument/2006/customXml" ds:itemID="{5D3C2A17-884E-4E87-AF3B-53622D948EA7}"/>
</file>

<file path=docProps/app.xml><?xml version="1.0" encoding="utf-8"?>
<Properties xmlns="http://schemas.openxmlformats.org/officeDocument/2006/extended-properties" xmlns:vt="http://schemas.openxmlformats.org/officeDocument/2006/docPropsVTypes">
  <Template>Gallery</Template>
  <TotalTime>370</TotalTime>
  <Words>2181</Words>
  <Application>Microsoft Office PowerPoint</Application>
  <PresentationFormat>Widescreen</PresentationFormat>
  <Paragraphs>154</Paragraphs>
  <Slides>27</Slides>
  <Notes>0</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Gill Sans MT</vt:lpstr>
      <vt:lpstr>sofia-pro-light</vt:lpstr>
      <vt:lpstr>Wingdings</vt:lpstr>
      <vt:lpstr>Gallery</vt:lpstr>
      <vt:lpstr>GROUP 6</vt:lpstr>
      <vt:lpstr> AMBCARE </vt:lpstr>
      <vt:lpstr>GROUP MEMBERS</vt:lpstr>
      <vt:lpstr>AMBCARE</vt:lpstr>
      <vt:lpstr>REMAINING PART OF THE STARTUP EQUATION</vt:lpstr>
      <vt:lpstr>STARTUP EQUATION</vt:lpstr>
      <vt:lpstr>Second PART OF THE STARTUP EQUATION Experience</vt:lpstr>
      <vt:lpstr>culture</vt:lpstr>
      <vt:lpstr>team</vt:lpstr>
      <vt:lpstr>Customer Experience </vt:lpstr>
      <vt:lpstr>Brand </vt:lpstr>
      <vt:lpstr>THIRD PART OF THE STARTUP EQUATION GROWTH</vt:lpstr>
      <vt:lpstr>Funding  </vt:lpstr>
      <vt:lpstr>Marketing </vt:lpstr>
      <vt:lpstr>Sales and profit expected  </vt:lpstr>
      <vt:lpstr>Sales and profit expected(Cont.)</vt:lpstr>
      <vt:lpstr>Sales and profit expected(Cont.)</vt:lpstr>
      <vt:lpstr>Scale </vt:lpstr>
      <vt:lpstr>Scale</vt:lpstr>
      <vt:lpstr>SCALE</vt:lpstr>
      <vt:lpstr>Innovation </vt:lpstr>
      <vt:lpstr>X-factor </vt:lpstr>
      <vt:lpstr>Interview - 1</vt:lpstr>
      <vt:lpstr>INTERVIEW - 2</vt:lpstr>
      <vt:lpstr>Interview - 3</vt:lpstr>
      <vt:lpstr>Interview - 4</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6</dc:title>
  <dc:creator>Angel Susan Vino</dc:creator>
  <cp:lastModifiedBy>KRISHNENDU S</cp:lastModifiedBy>
  <cp:revision>17</cp:revision>
  <dcterms:created xsi:type="dcterms:W3CDTF">2021-12-03T05:44:56Z</dcterms:created>
  <dcterms:modified xsi:type="dcterms:W3CDTF">2021-12-05T17:40:59Z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0x010100B24E44FCDCD553458FCB3E66F162BBB8</vt:lpwstr>
  </property>
</Properties>
</file>

<file path=docProps/thumbnail.jpeg>
</file>